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695693" y="2248662"/>
            <a:ext cx="2896234" cy="3458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7554A0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32619" y="6345934"/>
            <a:ext cx="2132076" cy="4572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33927" y="21335"/>
            <a:ext cx="5715000" cy="11308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32619" y="6345934"/>
            <a:ext cx="2132076" cy="457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6552" y="244221"/>
            <a:ext cx="943889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4534" y="1325710"/>
            <a:ext cx="10142931" cy="4648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popsicube.com/" TargetMode="Externa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jpg"/><Relationship Id="rId8" Type="http://schemas.openxmlformats.org/officeDocument/2006/relationships/image" Target="../media/image4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4" Type="http://schemas.openxmlformats.org/officeDocument/2006/relationships/image" Target="../media/image58.png"/><Relationship Id="rId15" Type="http://schemas.openxmlformats.org/officeDocument/2006/relationships/image" Target="../media/image59.png"/><Relationship Id="rId16" Type="http://schemas.openxmlformats.org/officeDocument/2006/relationships/image" Target="../media/image60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59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51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Relationship Id="rId11" Type="http://schemas.openxmlformats.org/officeDocument/2006/relationships/image" Target="../media/image68.png"/><Relationship Id="rId12" Type="http://schemas.openxmlformats.org/officeDocument/2006/relationships/image" Target="../media/image69.png"/><Relationship Id="rId13" Type="http://schemas.openxmlformats.org/officeDocument/2006/relationships/image" Target="../media/image70.png"/><Relationship Id="rId14" Type="http://schemas.openxmlformats.org/officeDocument/2006/relationships/image" Target="../media/image71.png"/><Relationship Id="rId15" Type="http://schemas.openxmlformats.org/officeDocument/2006/relationships/image" Target="../media/image72.png"/><Relationship Id="rId16" Type="http://schemas.openxmlformats.org/officeDocument/2006/relationships/image" Target="../media/image73.png"/><Relationship Id="rId17" Type="http://schemas.openxmlformats.org/officeDocument/2006/relationships/image" Target="../media/image74.png"/><Relationship Id="rId18" Type="http://schemas.openxmlformats.org/officeDocument/2006/relationships/image" Target="../media/image75.jpg"/><Relationship Id="rId19" Type="http://schemas.openxmlformats.org/officeDocument/2006/relationships/image" Target="../media/image76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35.png"/><Relationship Id="rId4" Type="http://schemas.openxmlformats.org/officeDocument/2006/relationships/image" Target="../media/image5.png"/><Relationship Id="rId5" Type="http://schemas.openxmlformats.org/officeDocument/2006/relationships/image" Target="../media/image77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image" Target="../media/image5.png"/><Relationship Id="rId4" Type="http://schemas.openxmlformats.org/officeDocument/2006/relationships/image" Target="../media/image79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jpg"/><Relationship Id="rId3" Type="http://schemas.openxmlformats.org/officeDocument/2006/relationships/image" Target="../media/image79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Relationship Id="rId10" Type="http://schemas.openxmlformats.org/officeDocument/2006/relationships/image" Target="../media/image89.png"/><Relationship Id="rId11" Type="http://schemas.openxmlformats.org/officeDocument/2006/relationships/image" Target="../media/image90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jpg"/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95.png"/><Relationship Id="rId7" Type="http://schemas.openxmlformats.org/officeDocument/2006/relationships/image" Target="../media/image96.png"/><Relationship Id="rId8" Type="http://schemas.openxmlformats.org/officeDocument/2006/relationships/image" Target="../media/image97.png"/><Relationship Id="rId9" Type="http://schemas.openxmlformats.org/officeDocument/2006/relationships/image" Target="../media/image98.jpg"/><Relationship Id="rId10" Type="http://schemas.openxmlformats.org/officeDocument/2006/relationships/image" Target="../media/image99.jpg"/><Relationship Id="rId11" Type="http://schemas.openxmlformats.org/officeDocument/2006/relationships/image" Target="../media/image100.jpg"/><Relationship Id="rId12" Type="http://schemas.openxmlformats.org/officeDocument/2006/relationships/image" Target="../media/image101.png"/><Relationship Id="rId13" Type="http://schemas.openxmlformats.org/officeDocument/2006/relationships/image" Target="../media/image102.png"/><Relationship Id="rId14" Type="http://schemas.openxmlformats.org/officeDocument/2006/relationships/image" Target="../media/image103.png"/><Relationship Id="rId15" Type="http://schemas.openxmlformats.org/officeDocument/2006/relationships/image" Target="../media/image104.jpg"/><Relationship Id="rId16" Type="http://schemas.openxmlformats.org/officeDocument/2006/relationships/image" Target="../media/image105.jpg"/><Relationship Id="rId17" Type="http://schemas.openxmlformats.org/officeDocument/2006/relationships/image" Target="../media/image106.jpg"/><Relationship Id="rId18" Type="http://schemas.openxmlformats.org/officeDocument/2006/relationships/image" Target="../media/image107.jpg"/><Relationship Id="rId19" Type="http://schemas.openxmlformats.org/officeDocument/2006/relationships/image" Target="../media/image108.png"/><Relationship Id="rId20" Type="http://schemas.openxmlformats.org/officeDocument/2006/relationships/image" Target="../media/image109.jpg"/><Relationship Id="rId21" Type="http://schemas.openxmlformats.org/officeDocument/2006/relationships/image" Target="../media/image110.jpg"/><Relationship Id="rId22" Type="http://schemas.openxmlformats.org/officeDocument/2006/relationships/image" Target="../media/image111.jpg"/><Relationship Id="rId23" Type="http://schemas.openxmlformats.org/officeDocument/2006/relationships/image" Target="../media/image112.jpg"/><Relationship Id="rId24" Type="http://schemas.openxmlformats.org/officeDocument/2006/relationships/image" Target="../media/image113.jpg"/><Relationship Id="rId25" Type="http://schemas.openxmlformats.org/officeDocument/2006/relationships/image" Target="../media/image114.png"/><Relationship Id="rId26" Type="http://schemas.openxmlformats.org/officeDocument/2006/relationships/image" Target="../media/image115.png"/><Relationship Id="rId27" Type="http://schemas.openxmlformats.org/officeDocument/2006/relationships/image" Target="../media/image116.jpg"/><Relationship Id="rId28" Type="http://schemas.openxmlformats.org/officeDocument/2006/relationships/image" Target="../media/image117.jpg"/><Relationship Id="rId29" Type="http://schemas.openxmlformats.org/officeDocument/2006/relationships/image" Target="../media/image118.jpg"/><Relationship Id="rId30" Type="http://schemas.openxmlformats.org/officeDocument/2006/relationships/image" Target="../media/image119.jpg"/><Relationship Id="rId31" Type="http://schemas.openxmlformats.org/officeDocument/2006/relationships/image" Target="../media/image120.jpg"/><Relationship Id="rId32" Type="http://schemas.openxmlformats.org/officeDocument/2006/relationships/image" Target="../media/image121.png"/><Relationship Id="rId33" Type="http://schemas.openxmlformats.org/officeDocument/2006/relationships/image" Target="../media/image122.png"/><Relationship Id="rId34" Type="http://schemas.openxmlformats.org/officeDocument/2006/relationships/image" Target="../media/image123.jpg"/><Relationship Id="rId35" Type="http://schemas.openxmlformats.org/officeDocument/2006/relationships/image" Target="../media/image124.jpg"/><Relationship Id="rId36" Type="http://schemas.openxmlformats.org/officeDocument/2006/relationships/image" Target="../media/image125.jpg"/><Relationship Id="rId37" Type="http://schemas.openxmlformats.org/officeDocument/2006/relationships/image" Target="../media/image126.png"/><Relationship Id="rId38" Type="http://schemas.openxmlformats.org/officeDocument/2006/relationships/image" Target="../media/image127.png"/><Relationship Id="rId39" Type="http://schemas.openxmlformats.org/officeDocument/2006/relationships/image" Target="../media/image128.png"/><Relationship Id="rId40" Type="http://schemas.openxmlformats.org/officeDocument/2006/relationships/image" Target="../media/image129.jpg"/><Relationship Id="rId41" Type="http://schemas.openxmlformats.org/officeDocument/2006/relationships/image" Target="../media/image130.png"/><Relationship Id="rId42" Type="http://schemas.openxmlformats.org/officeDocument/2006/relationships/image" Target="../media/image131.jpg"/><Relationship Id="rId43" Type="http://schemas.openxmlformats.org/officeDocument/2006/relationships/image" Target="../media/image132.png"/><Relationship Id="rId44" Type="http://schemas.openxmlformats.org/officeDocument/2006/relationships/image" Target="../media/image133.png"/><Relationship Id="rId45" Type="http://schemas.openxmlformats.org/officeDocument/2006/relationships/image" Target="../media/image134.jpg"/><Relationship Id="rId46" Type="http://schemas.openxmlformats.org/officeDocument/2006/relationships/image" Target="../media/image135.png"/><Relationship Id="rId47" Type="http://schemas.openxmlformats.org/officeDocument/2006/relationships/image" Target="../media/image136.png"/><Relationship Id="rId48" Type="http://schemas.openxmlformats.org/officeDocument/2006/relationships/image" Target="../media/image137.png"/><Relationship Id="rId49" Type="http://schemas.openxmlformats.org/officeDocument/2006/relationships/image" Target="../media/image138.png"/><Relationship Id="rId50" Type="http://schemas.openxmlformats.org/officeDocument/2006/relationships/image" Target="../media/image139.jpg"/><Relationship Id="rId51" Type="http://schemas.openxmlformats.org/officeDocument/2006/relationships/image" Target="../media/image140.jpg"/><Relationship Id="rId52" Type="http://schemas.openxmlformats.org/officeDocument/2006/relationships/image" Target="../media/image141.png"/><Relationship Id="rId53" Type="http://schemas.openxmlformats.org/officeDocument/2006/relationships/image" Target="../media/image142.jpg"/><Relationship Id="rId54" Type="http://schemas.openxmlformats.org/officeDocument/2006/relationships/image" Target="../media/image143.jpg"/><Relationship Id="rId55" Type="http://schemas.openxmlformats.org/officeDocument/2006/relationships/image" Target="../media/image144.png"/><Relationship Id="rId56" Type="http://schemas.openxmlformats.org/officeDocument/2006/relationships/image" Target="../media/image145.png"/><Relationship Id="rId57" Type="http://schemas.openxmlformats.org/officeDocument/2006/relationships/image" Target="../media/image146.png"/><Relationship Id="rId58" Type="http://schemas.openxmlformats.org/officeDocument/2006/relationships/image" Target="../media/image147.png"/><Relationship Id="rId59" Type="http://schemas.openxmlformats.org/officeDocument/2006/relationships/image" Target="../media/image148.jpg"/><Relationship Id="rId60" Type="http://schemas.openxmlformats.org/officeDocument/2006/relationships/image" Target="../media/image149.png"/><Relationship Id="rId61" Type="http://schemas.openxmlformats.org/officeDocument/2006/relationships/image" Target="../media/image150.png"/><Relationship Id="rId62" Type="http://schemas.openxmlformats.org/officeDocument/2006/relationships/image" Target="../media/image151.png"/><Relationship Id="rId63" Type="http://schemas.openxmlformats.org/officeDocument/2006/relationships/image" Target="../media/image152.png"/><Relationship Id="rId64" Type="http://schemas.openxmlformats.org/officeDocument/2006/relationships/image" Target="../media/image153.jpg"/><Relationship Id="rId65" Type="http://schemas.openxmlformats.org/officeDocument/2006/relationships/image" Target="../media/image154.jpg"/><Relationship Id="rId66" Type="http://schemas.openxmlformats.org/officeDocument/2006/relationships/image" Target="../media/image155.jpg"/><Relationship Id="rId67" Type="http://schemas.openxmlformats.org/officeDocument/2006/relationships/image" Target="../media/image156.jpg"/><Relationship Id="rId68" Type="http://schemas.openxmlformats.org/officeDocument/2006/relationships/image" Target="../media/image157.jpg"/><Relationship Id="rId69" Type="http://schemas.openxmlformats.org/officeDocument/2006/relationships/image" Target="../media/image158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image" Target="../media/image159.png"/><Relationship Id="rId4" Type="http://schemas.openxmlformats.org/officeDocument/2006/relationships/image" Target="../media/image160.png"/><Relationship Id="rId5" Type="http://schemas.openxmlformats.org/officeDocument/2006/relationships/image" Target="../media/image161.jpg"/><Relationship Id="rId6" Type="http://schemas.openxmlformats.org/officeDocument/2006/relationships/image" Target="../media/image162.jpg"/><Relationship Id="rId7" Type="http://schemas.openxmlformats.org/officeDocument/2006/relationships/image" Target="../media/image163.jpg"/><Relationship Id="rId8" Type="http://schemas.openxmlformats.org/officeDocument/2006/relationships/image" Target="../media/image164.jpg"/><Relationship Id="rId9" Type="http://schemas.openxmlformats.org/officeDocument/2006/relationships/image" Target="../media/image165.jpg"/><Relationship Id="rId10" Type="http://schemas.openxmlformats.org/officeDocument/2006/relationships/image" Target="../media/image166.jpg"/><Relationship Id="rId11" Type="http://schemas.openxmlformats.org/officeDocument/2006/relationships/image" Target="../media/image167.jpg"/><Relationship Id="rId12" Type="http://schemas.openxmlformats.org/officeDocument/2006/relationships/image" Target="../media/image168.png"/><Relationship Id="rId13" Type="http://schemas.openxmlformats.org/officeDocument/2006/relationships/image" Target="../media/image169.jpg"/><Relationship Id="rId14" Type="http://schemas.openxmlformats.org/officeDocument/2006/relationships/image" Target="../media/image170.jpg"/><Relationship Id="rId15" Type="http://schemas.openxmlformats.org/officeDocument/2006/relationships/image" Target="../media/image171.jpg"/><Relationship Id="rId16" Type="http://schemas.openxmlformats.org/officeDocument/2006/relationships/image" Target="../media/image172.png"/><Relationship Id="rId17" Type="http://schemas.openxmlformats.org/officeDocument/2006/relationships/image" Target="../media/image173.jpg"/><Relationship Id="rId18" Type="http://schemas.openxmlformats.org/officeDocument/2006/relationships/image" Target="../media/image174.jpg"/><Relationship Id="rId19" Type="http://schemas.openxmlformats.org/officeDocument/2006/relationships/image" Target="../media/image175.jpg"/><Relationship Id="rId20" Type="http://schemas.openxmlformats.org/officeDocument/2006/relationships/image" Target="../media/image176.png"/><Relationship Id="rId21" Type="http://schemas.openxmlformats.org/officeDocument/2006/relationships/image" Target="../media/image177.png"/><Relationship Id="rId22" Type="http://schemas.openxmlformats.org/officeDocument/2006/relationships/image" Target="../media/image178.png"/><Relationship Id="rId23" Type="http://schemas.openxmlformats.org/officeDocument/2006/relationships/image" Target="../media/image179.png"/><Relationship Id="rId24" Type="http://schemas.openxmlformats.org/officeDocument/2006/relationships/image" Target="../media/image180.jpg"/><Relationship Id="rId25" Type="http://schemas.openxmlformats.org/officeDocument/2006/relationships/image" Target="../media/image181.png"/><Relationship Id="rId26" Type="http://schemas.openxmlformats.org/officeDocument/2006/relationships/image" Target="../media/image182.jpg"/><Relationship Id="rId27" Type="http://schemas.openxmlformats.org/officeDocument/2006/relationships/image" Target="../media/image18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35.png"/><Relationship Id="rId4" Type="http://schemas.openxmlformats.org/officeDocument/2006/relationships/image" Target="../media/image7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8.jpg"/><Relationship Id="rId5" Type="http://schemas.openxmlformats.org/officeDocument/2006/relationships/image" Target="../media/image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jp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7" Type="http://schemas.openxmlformats.org/officeDocument/2006/relationships/image" Target="../media/image29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1915" y="3284677"/>
            <a:ext cx="7718425" cy="35509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949450">
              <a:lnSpc>
                <a:spcPts val="5275"/>
              </a:lnSpc>
              <a:spcBef>
                <a:spcPts val="105"/>
              </a:spcBef>
              <a:tabLst>
                <a:tab pos="3414395" algn="l"/>
                <a:tab pos="5478145" algn="l"/>
                <a:tab pos="6074410" algn="l"/>
              </a:tabLst>
            </a:pPr>
            <a:r>
              <a:rPr dirty="0" sz="4400" spc="19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3500" spc="195" b="1">
                <a:solidFill>
                  <a:srgbClr val="FFFFFF"/>
                </a:solidFill>
                <a:latin typeface="Calibri"/>
                <a:cs typeface="Calibri"/>
              </a:rPr>
              <a:t>GILE	</a:t>
            </a:r>
            <a:r>
              <a:rPr dirty="0" sz="3500" spc="210" b="1">
                <a:solidFill>
                  <a:srgbClr val="FFFFFF"/>
                </a:solidFill>
                <a:latin typeface="Calibri"/>
                <a:cs typeface="Calibri"/>
              </a:rPr>
              <a:t>CLINICAL	</a:t>
            </a:r>
            <a:r>
              <a:rPr dirty="0" sz="4400" b="1">
                <a:solidFill>
                  <a:srgbClr val="FFFFFF"/>
                </a:solidFill>
                <a:latin typeface="Calibri"/>
                <a:cs typeface="Calibri"/>
              </a:rPr>
              <a:t>&amp;	</a:t>
            </a:r>
            <a:r>
              <a:rPr dirty="0" sz="3500" spc="165" b="1">
                <a:solidFill>
                  <a:srgbClr val="FFFFFF"/>
                </a:solidFill>
                <a:latin typeface="Calibri"/>
                <a:cs typeface="Calibri"/>
              </a:rPr>
              <a:t>DIGITAL</a:t>
            </a:r>
            <a:endParaRPr sz="3500">
              <a:latin typeface="Calibri"/>
              <a:cs typeface="Calibri"/>
            </a:endParaRPr>
          </a:p>
          <a:p>
            <a:pPr marL="2000250">
              <a:lnSpc>
                <a:spcPts val="4795"/>
              </a:lnSpc>
              <a:tabLst>
                <a:tab pos="3677920" algn="l"/>
                <a:tab pos="5553075" algn="l"/>
              </a:tabLst>
            </a:pPr>
            <a:r>
              <a:rPr dirty="0" sz="4000" spc="29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2400" spc="-2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29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400" spc="-2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29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400" spc="-2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29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L	</a:t>
            </a:r>
            <a:r>
              <a:rPr dirty="0" sz="4000" spc="28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400" spc="27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400" spc="-2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27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 spc="29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 spc="29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400" spc="-2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H	</a:t>
            </a:r>
            <a:r>
              <a:rPr dirty="0" sz="4000" spc="29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900" spc="229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900" spc="245" b="1">
                <a:solidFill>
                  <a:srgbClr val="FFFFFF"/>
                </a:solidFill>
                <a:latin typeface="Calibri"/>
                <a:cs typeface="Calibri"/>
              </a:rPr>
              <a:t>GA</a:t>
            </a:r>
            <a:r>
              <a:rPr dirty="0" sz="1900" spc="24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9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900" spc="-1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22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900" spc="1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00" spc="2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9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900" spc="-1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24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900" spc="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500">
              <a:latin typeface="Calibri"/>
              <a:cs typeface="Calibri"/>
            </a:endParaRPr>
          </a:p>
          <a:p>
            <a:pPr algn="ctr" marL="1572260">
              <a:lnSpc>
                <a:spcPct val="100000"/>
              </a:lnSpc>
            </a:pPr>
            <a:r>
              <a:rPr dirty="0" sz="2800" spc="-25">
                <a:solidFill>
                  <a:srgbClr val="EF8400"/>
                </a:solidFill>
                <a:latin typeface="Verdana"/>
                <a:cs typeface="Verdana"/>
              </a:rPr>
              <a:t>INFORMATION</a:t>
            </a:r>
            <a:r>
              <a:rPr dirty="0" sz="2800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EF8400"/>
                </a:solidFill>
                <a:latin typeface="Verdana"/>
                <a:cs typeface="Verdana"/>
              </a:rPr>
              <a:t>MEMORENDUM</a:t>
            </a:r>
            <a:endParaRPr sz="2800">
              <a:latin typeface="Verdana"/>
              <a:cs typeface="Verdana"/>
            </a:endParaRPr>
          </a:p>
          <a:p>
            <a:pPr algn="ctr" marL="1574165">
              <a:lnSpc>
                <a:spcPct val="100000"/>
              </a:lnSpc>
              <a:spcBef>
                <a:spcPts val="600"/>
              </a:spcBef>
            </a:pPr>
            <a:r>
              <a:rPr dirty="0" sz="2800" spc="-5">
                <a:solidFill>
                  <a:srgbClr val="EF8400"/>
                </a:solidFill>
                <a:latin typeface="Verdana"/>
                <a:cs typeface="Verdana"/>
              </a:rPr>
              <a:t>POPSICUBE</a:t>
            </a:r>
            <a:r>
              <a:rPr dirty="0" sz="2800" spc="-60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EF8400"/>
                </a:solidFill>
                <a:latin typeface="Verdana"/>
                <a:cs typeface="Verdana"/>
              </a:rPr>
              <a:t>group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415"/>
              </a:spcBef>
            </a:pPr>
            <a:r>
              <a:rPr dirty="0" sz="2000" spc="-10" b="1">
                <a:solidFill>
                  <a:srgbClr val="EF8400"/>
                </a:solidFill>
                <a:latin typeface="Calibri"/>
                <a:cs typeface="Calibri"/>
                <a:hlinkClick r:id="rId2"/>
              </a:rPr>
              <a:t>www.popsicube.com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7401" y="5951397"/>
            <a:ext cx="309245" cy="0"/>
          </a:xfrm>
          <a:custGeom>
            <a:avLst/>
            <a:gdLst/>
            <a:ahLst/>
            <a:cxnLst/>
            <a:rect l="l" t="t" r="r" b="b"/>
            <a:pathLst>
              <a:path w="309244" h="0">
                <a:moveTo>
                  <a:pt x="0" y="0"/>
                </a:moveTo>
                <a:lnTo>
                  <a:pt x="308800" y="0"/>
                </a:lnTo>
              </a:path>
            </a:pathLst>
          </a:custGeom>
          <a:ln w="9880">
            <a:solidFill>
              <a:srgbClr val="68007E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355597" y="1482089"/>
            <a:ext cx="5363845" cy="5050155"/>
            <a:chOff x="1355597" y="1482089"/>
            <a:chExt cx="5363845" cy="5050155"/>
          </a:xfrm>
        </p:grpSpPr>
        <p:sp>
          <p:nvSpPr>
            <p:cNvPr id="4" name="object 4"/>
            <p:cNvSpPr/>
            <p:nvPr/>
          </p:nvSpPr>
          <p:spPr>
            <a:xfrm>
              <a:off x="5148833" y="5951397"/>
              <a:ext cx="1565275" cy="0"/>
            </a:xfrm>
            <a:custGeom>
              <a:avLst/>
              <a:gdLst/>
              <a:ahLst/>
              <a:cxnLst/>
              <a:rect l="l" t="t" r="r" b="b"/>
              <a:pathLst>
                <a:path w="1565275" h="0">
                  <a:moveTo>
                    <a:pt x="0" y="0"/>
                  </a:moveTo>
                  <a:lnTo>
                    <a:pt x="1565147" y="0"/>
                  </a:lnTo>
                </a:path>
              </a:pathLst>
            </a:custGeom>
            <a:ln w="9880">
              <a:solidFill>
                <a:srgbClr val="68007E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616201" y="5305805"/>
              <a:ext cx="3533140" cy="1211580"/>
            </a:xfrm>
            <a:custGeom>
              <a:avLst/>
              <a:gdLst/>
              <a:ahLst/>
              <a:cxnLst/>
              <a:rect l="l" t="t" r="r" b="b"/>
              <a:pathLst>
                <a:path w="3533140" h="1211579">
                  <a:moveTo>
                    <a:pt x="3532632" y="0"/>
                  </a:moveTo>
                  <a:lnTo>
                    <a:pt x="0" y="0"/>
                  </a:lnTo>
                  <a:lnTo>
                    <a:pt x="0" y="1211580"/>
                  </a:lnTo>
                  <a:lnTo>
                    <a:pt x="3532632" y="1211580"/>
                  </a:lnTo>
                  <a:lnTo>
                    <a:pt x="3532632" y="0"/>
                  </a:lnTo>
                  <a:close/>
                </a:path>
              </a:pathLst>
            </a:custGeom>
            <a:solidFill>
              <a:srgbClr val="E2D1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616201" y="5305805"/>
              <a:ext cx="3533140" cy="1211580"/>
            </a:xfrm>
            <a:custGeom>
              <a:avLst/>
              <a:gdLst/>
              <a:ahLst/>
              <a:cxnLst/>
              <a:rect l="l" t="t" r="r" b="b"/>
              <a:pathLst>
                <a:path w="3533140" h="1211579">
                  <a:moveTo>
                    <a:pt x="0" y="1211580"/>
                  </a:moveTo>
                  <a:lnTo>
                    <a:pt x="3532632" y="1211580"/>
                  </a:lnTo>
                  <a:lnTo>
                    <a:pt x="3532632" y="0"/>
                  </a:lnTo>
                  <a:lnTo>
                    <a:pt x="0" y="0"/>
                  </a:lnTo>
                  <a:lnTo>
                    <a:pt x="0" y="1211580"/>
                  </a:lnTo>
                  <a:close/>
                </a:path>
              </a:pathLst>
            </a:custGeom>
            <a:ln w="28575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62683" y="5355336"/>
              <a:ext cx="3438525" cy="1111250"/>
            </a:xfrm>
            <a:custGeom>
              <a:avLst/>
              <a:gdLst/>
              <a:ahLst/>
              <a:cxnLst/>
              <a:rect l="l" t="t" r="r" b="b"/>
              <a:pathLst>
                <a:path w="3438525" h="1111250">
                  <a:moveTo>
                    <a:pt x="3438144" y="0"/>
                  </a:moveTo>
                  <a:lnTo>
                    <a:pt x="0" y="0"/>
                  </a:lnTo>
                  <a:lnTo>
                    <a:pt x="0" y="1110995"/>
                  </a:lnTo>
                  <a:lnTo>
                    <a:pt x="3438144" y="1110995"/>
                  </a:lnTo>
                  <a:lnTo>
                    <a:pt x="34381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62683" y="5355336"/>
              <a:ext cx="3438525" cy="1111250"/>
            </a:xfrm>
            <a:custGeom>
              <a:avLst/>
              <a:gdLst/>
              <a:ahLst/>
              <a:cxnLst/>
              <a:rect l="l" t="t" r="r" b="b"/>
              <a:pathLst>
                <a:path w="3438525" h="1111250">
                  <a:moveTo>
                    <a:pt x="0" y="1110995"/>
                  </a:moveTo>
                  <a:lnTo>
                    <a:pt x="3438144" y="1110995"/>
                  </a:lnTo>
                  <a:lnTo>
                    <a:pt x="3438144" y="0"/>
                  </a:lnTo>
                  <a:lnTo>
                    <a:pt x="0" y="0"/>
                  </a:lnTo>
                  <a:lnTo>
                    <a:pt x="0" y="111099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355597" y="1482089"/>
              <a:ext cx="3533140" cy="1211580"/>
            </a:xfrm>
            <a:custGeom>
              <a:avLst/>
              <a:gdLst/>
              <a:ahLst/>
              <a:cxnLst/>
              <a:rect l="l" t="t" r="r" b="b"/>
              <a:pathLst>
                <a:path w="3533140" h="1211580">
                  <a:moveTo>
                    <a:pt x="3532632" y="0"/>
                  </a:moveTo>
                  <a:lnTo>
                    <a:pt x="0" y="0"/>
                  </a:lnTo>
                  <a:lnTo>
                    <a:pt x="0" y="1211579"/>
                  </a:lnTo>
                  <a:lnTo>
                    <a:pt x="3532632" y="1211579"/>
                  </a:lnTo>
                  <a:lnTo>
                    <a:pt x="3532632" y="0"/>
                  </a:lnTo>
                  <a:close/>
                </a:path>
              </a:pathLst>
            </a:custGeom>
            <a:solidFill>
              <a:srgbClr val="E2D1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402079" y="1531619"/>
              <a:ext cx="3438525" cy="1112520"/>
            </a:xfrm>
            <a:custGeom>
              <a:avLst/>
              <a:gdLst/>
              <a:ahLst/>
              <a:cxnLst/>
              <a:rect l="l" t="t" r="r" b="b"/>
              <a:pathLst>
                <a:path w="3438525" h="1112520">
                  <a:moveTo>
                    <a:pt x="3438144" y="0"/>
                  </a:moveTo>
                  <a:lnTo>
                    <a:pt x="0" y="0"/>
                  </a:lnTo>
                  <a:lnTo>
                    <a:pt x="0" y="1112519"/>
                  </a:lnTo>
                  <a:lnTo>
                    <a:pt x="3438144" y="1112519"/>
                  </a:lnTo>
                  <a:lnTo>
                    <a:pt x="34381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402079" y="1531619"/>
              <a:ext cx="3438525" cy="1112520"/>
            </a:xfrm>
            <a:custGeom>
              <a:avLst/>
              <a:gdLst/>
              <a:ahLst/>
              <a:cxnLst/>
              <a:rect l="l" t="t" r="r" b="b"/>
              <a:pathLst>
                <a:path w="3438525" h="1112520">
                  <a:moveTo>
                    <a:pt x="0" y="1112519"/>
                  </a:moveTo>
                  <a:lnTo>
                    <a:pt x="3438144" y="1112519"/>
                  </a:lnTo>
                  <a:lnTo>
                    <a:pt x="3438144" y="0"/>
                  </a:lnTo>
                  <a:lnTo>
                    <a:pt x="0" y="0"/>
                  </a:lnTo>
                  <a:lnTo>
                    <a:pt x="0" y="1112519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5439" y="1725167"/>
              <a:ext cx="1065275" cy="67208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871215" y="1633727"/>
              <a:ext cx="635" cy="936625"/>
            </a:xfrm>
            <a:custGeom>
              <a:avLst/>
              <a:gdLst/>
              <a:ahLst/>
              <a:cxnLst/>
              <a:rect l="l" t="t" r="r" b="b"/>
              <a:pathLst>
                <a:path w="635" h="936625">
                  <a:moveTo>
                    <a:pt x="0" y="0"/>
                  </a:moveTo>
                  <a:lnTo>
                    <a:pt x="381" y="936371"/>
                  </a:lnTo>
                </a:path>
              </a:pathLst>
            </a:custGeom>
            <a:ln w="9525">
              <a:solidFill>
                <a:srgbClr val="68007E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004566" y="177164"/>
            <a:ext cx="565658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A</a:t>
            </a:r>
            <a:r>
              <a:rPr dirty="0" sz="4400" spc="-20"/>
              <a:t> </a:t>
            </a:r>
            <a:r>
              <a:rPr dirty="0" sz="4400"/>
              <a:t>Unique</a:t>
            </a:r>
            <a:r>
              <a:rPr dirty="0" sz="4400" spc="-20"/>
              <a:t> CRO</a:t>
            </a:r>
            <a:r>
              <a:rPr dirty="0" sz="4400" spc="-25"/>
              <a:t> </a:t>
            </a:r>
            <a:r>
              <a:rPr dirty="0" sz="4400" spc="-5"/>
              <a:t>Expertises</a:t>
            </a:r>
            <a:endParaRPr sz="4400"/>
          </a:p>
        </p:txBody>
      </p:sp>
      <p:sp>
        <p:nvSpPr>
          <p:cNvPr id="15" name="object 15"/>
          <p:cNvSpPr txBox="1"/>
          <p:nvPr/>
        </p:nvSpPr>
        <p:spPr>
          <a:xfrm>
            <a:off x="1809114" y="3403803"/>
            <a:ext cx="2178050" cy="5149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68007E"/>
                </a:solidFill>
                <a:latin typeface="Calibri"/>
                <a:cs typeface="Calibri"/>
              </a:rPr>
              <a:t>a</a:t>
            </a:r>
            <a:r>
              <a:rPr dirty="0" sz="1600" spc="-2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68007E"/>
                </a:solidFill>
                <a:latin typeface="Calibri"/>
                <a:cs typeface="Calibri"/>
              </a:rPr>
              <a:t>complete</a:t>
            </a:r>
            <a:r>
              <a:rPr dirty="0" sz="1600" spc="-1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68007E"/>
                </a:solidFill>
                <a:latin typeface="Calibri"/>
                <a:cs typeface="Calibri"/>
              </a:rPr>
              <a:t>outsourcing</a:t>
            </a:r>
            <a:r>
              <a:rPr dirty="0" sz="1600" spc="-1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68007E"/>
                </a:solidFill>
                <a:latin typeface="Calibri"/>
                <a:cs typeface="Calibri"/>
              </a:rPr>
              <a:t>of</a:t>
            </a:r>
            <a:endParaRPr sz="1600">
              <a:latin typeface="Calibri"/>
              <a:cs typeface="Calibri"/>
            </a:endParaRPr>
          </a:p>
          <a:p>
            <a:pPr algn="r" marR="6350">
              <a:lnSpc>
                <a:spcPct val="100000"/>
              </a:lnSpc>
              <a:spcBef>
                <a:spcPts val="15"/>
              </a:spcBef>
            </a:pPr>
            <a:r>
              <a:rPr dirty="0" sz="1600" spc="-15">
                <a:solidFill>
                  <a:srgbClr val="68007E"/>
                </a:solidFill>
                <a:latin typeface="Calibri"/>
                <a:cs typeface="Calibri"/>
              </a:rPr>
              <a:t>your</a:t>
            </a:r>
            <a:r>
              <a:rPr dirty="0" sz="1600" spc="-2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68007E"/>
                </a:solidFill>
                <a:latin typeface="Calibri"/>
                <a:cs typeface="Calibri"/>
              </a:rPr>
              <a:t>clinical</a:t>
            </a:r>
            <a:r>
              <a:rPr dirty="0" sz="1600" spc="-7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68007E"/>
                </a:solidFill>
                <a:latin typeface="Calibri"/>
                <a:cs typeface="Calibri"/>
              </a:rPr>
              <a:t>trials…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88148" y="3401059"/>
            <a:ext cx="2972435" cy="514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68007E"/>
                </a:solidFill>
                <a:latin typeface="Calibri"/>
                <a:cs typeface="Calibri"/>
              </a:rPr>
              <a:t>…supported</a:t>
            </a:r>
            <a:r>
              <a:rPr dirty="0" sz="1600" spc="-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68007E"/>
                </a:solidFill>
                <a:latin typeface="Calibri"/>
                <a:cs typeface="Calibri"/>
              </a:rPr>
              <a:t>by</a:t>
            </a:r>
            <a:r>
              <a:rPr dirty="0" sz="160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68007E"/>
                </a:solidFill>
                <a:latin typeface="Calibri"/>
                <a:cs typeface="Calibri"/>
              </a:rPr>
              <a:t>a </a:t>
            </a:r>
            <a:r>
              <a:rPr dirty="0" sz="1600" spc="-15">
                <a:solidFill>
                  <a:srgbClr val="68007E"/>
                </a:solidFill>
                <a:latin typeface="Calibri"/>
                <a:cs typeface="Calibri"/>
              </a:rPr>
              <a:t>strong</a:t>
            </a:r>
            <a:r>
              <a:rPr dirty="0" sz="160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68007E"/>
                </a:solidFill>
                <a:latin typeface="Calibri"/>
                <a:cs typeface="Calibri"/>
              </a:rPr>
              <a:t>expertise</a:t>
            </a:r>
            <a:r>
              <a:rPr dirty="0" sz="1600" spc="-5">
                <a:solidFill>
                  <a:srgbClr val="68007E"/>
                </a:solidFill>
                <a:latin typeface="Calibri"/>
                <a:cs typeface="Calibri"/>
              </a:rPr>
              <a:t> in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600" spc="-5">
                <a:solidFill>
                  <a:srgbClr val="68007E"/>
                </a:solidFill>
                <a:latin typeface="Calibri"/>
                <a:cs typeface="Calibri"/>
              </a:rPr>
              <a:t>IT</a:t>
            </a:r>
            <a:r>
              <a:rPr dirty="0" sz="1600" spc="-2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68007E"/>
                </a:solidFill>
                <a:latin typeface="Calibri"/>
                <a:cs typeface="Calibri"/>
              </a:rPr>
              <a:t>and</a:t>
            </a:r>
            <a:r>
              <a:rPr dirty="0" sz="1600" spc="-2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68007E"/>
                </a:solidFill>
                <a:latin typeface="Calibri"/>
                <a:cs typeface="Calibri"/>
              </a:rPr>
              <a:t>the</a:t>
            </a:r>
            <a:r>
              <a:rPr dirty="0" sz="1600" spc="-10">
                <a:solidFill>
                  <a:srgbClr val="68007E"/>
                </a:solidFill>
                <a:latin typeface="Calibri"/>
                <a:cs typeface="Calibri"/>
              </a:rPr>
              <a:t> use </a:t>
            </a:r>
            <a:r>
              <a:rPr dirty="0" sz="1600" spc="-5">
                <a:solidFill>
                  <a:srgbClr val="68007E"/>
                </a:solidFill>
                <a:latin typeface="Calibri"/>
                <a:cs typeface="Calibri"/>
              </a:rPr>
              <a:t>of</a:t>
            </a:r>
            <a:r>
              <a:rPr dirty="0" sz="160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68007E"/>
                </a:solidFill>
                <a:latin typeface="Calibri"/>
                <a:cs typeface="Calibri"/>
              </a:rPr>
              <a:t>innovative</a:t>
            </a:r>
            <a:r>
              <a:rPr dirty="0" sz="1600" spc="-2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68007E"/>
                </a:solidFill>
                <a:latin typeface="Calibri"/>
                <a:cs typeface="Calibri"/>
              </a:rPr>
              <a:t>tools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57921" y="5350573"/>
            <a:ext cx="3448050" cy="1120775"/>
          </a:xfrm>
          <a:prstGeom prst="rect">
            <a:avLst/>
          </a:prstGeom>
        </p:spPr>
        <p:txBody>
          <a:bodyPr wrap="square" lIns="0" tIns="285750" rIns="0" bIns="0" rtlCol="0" vert="horz">
            <a:spAutoFit/>
          </a:bodyPr>
          <a:lstStyle/>
          <a:p>
            <a:pPr marL="1827530">
              <a:lnSpc>
                <a:spcPct val="100000"/>
              </a:lnSpc>
              <a:spcBef>
                <a:spcPts val="2250"/>
              </a:spcBef>
            </a:pPr>
            <a:r>
              <a:rPr dirty="0" sz="3600" spc="-40" b="1">
                <a:solidFill>
                  <a:srgbClr val="68007E"/>
                </a:solidFill>
                <a:latin typeface="Calibri"/>
                <a:cs typeface="Calibri"/>
              </a:rPr>
              <a:t>D</a:t>
            </a:r>
            <a:r>
              <a:rPr dirty="0" sz="3200" spc="-40" b="1">
                <a:solidFill>
                  <a:srgbClr val="68007E"/>
                </a:solidFill>
                <a:latin typeface="Calibri"/>
                <a:cs typeface="Calibri"/>
              </a:rPr>
              <a:t>IGITAL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664207" y="2827020"/>
            <a:ext cx="5355590" cy="3556635"/>
            <a:chOff x="1664207" y="2827020"/>
            <a:chExt cx="5355590" cy="3556635"/>
          </a:xfrm>
        </p:grpSpPr>
        <p:sp>
          <p:nvSpPr>
            <p:cNvPr id="19" name="object 19"/>
            <p:cNvSpPr/>
            <p:nvPr/>
          </p:nvSpPr>
          <p:spPr>
            <a:xfrm>
              <a:off x="3139439" y="5442204"/>
              <a:ext cx="635" cy="936625"/>
            </a:xfrm>
            <a:custGeom>
              <a:avLst/>
              <a:gdLst/>
              <a:ahLst/>
              <a:cxnLst/>
              <a:rect l="l" t="t" r="r" b="b"/>
              <a:pathLst>
                <a:path w="635" h="936625">
                  <a:moveTo>
                    <a:pt x="0" y="0"/>
                  </a:moveTo>
                  <a:lnTo>
                    <a:pt x="381" y="936358"/>
                  </a:lnTo>
                </a:path>
              </a:pathLst>
            </a:custGeom>
            <a:ln w="9525">
              <a:solidFill>
                <a:srgbClr val="68007E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4207" y="5407152"/>
              <a:ext cx="1342644" cy="9372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84775" y="2827020"/>
              <a:ext cx="2334768" cy="229209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800600" y="2942844"/>
              <a:ext cx="2108200" cy="2065020"/>
            </a:xfrm>
            <a:custGeom>
              <a:avLst/>
              <a:gdLst/>
              <a:ahLst/>
              <a:cxnLst/>
              <a:rect l="l" t="t" r="r" b="b"/>
              <a:pathLst>
                <a:path w="2108200" h="2065020">
                  <a:moveTo>
                    <a:pt x="1053846" y="0"/>
                  </a:moveTo>
                  <a:lnTo>
                    <a:pt x="1005605" y="1062"/>
                  </a:lnTo>
                  <a:lnTo>
                    <a:pt x="957921" y="4219"/>
                  </a:lnTo>
                  <a:lnTo>
                    <a:pt x="910841" y="9425"/>
                  </a:lnTo>
                  <a:lnTo>
                    <a:pt x="864411" y="16635"/>
                  </a:lnTo>
                  <a:lnTo>
                    <a:pt x="818677" y="25802"/>
                  </a:lnTo>
                  <a:lnTo>
                    <a:pt x="773685" y="36882"/>
                  </a:lnTo>
                  <a:lnTo>
                    <a:pt x="729483" y="49829"/>
                  </a:lnTo>
                  <a:lnTo>
                    <a:pt x="686117" y="64597"/>
                  </a:lnTo>
                  <a:lnTo>
                    <a:pt x="643634" y="81141"/>
                  </a:lnTo>
                  <a:lnTo>
                    <a:pt x="602079" y="99414"/>
                  </a:lnTo>
                  <a:lnTo>
                    <a:pt x="561499" y="119372"/>
                  </a:lnTo>
                  <a:lnTo>
                    <a:pt x="521941" y="140969"/>
                  </a:lnTo>
                  <a:lnTo>
                    <a:pt x="483452" y="164160"/>
                  </a:lnTo>
                  <a:lnTo>
                    <a:pt x="446077" y="188898"/>
                  </a:lnTo>
                  <a:lnTo>
                    <a:pt x="409864" y="215139"/>
                  </a:lnTo>
                  <a:lnTo>
                    <a:pt x="374859" y="242836"/>
                  </a:lnTo>
                  <a:lnTo>
                    <a:pt x="341107" y="271944"/>
                  </a:lnTo>
                  <a:lnTo>
                    <a:pt x="308657" y="302418"/>
                  </a:lnTo>
                  <a:lnTo>
                    <a:pt x="277554" y="334212"/>
                  </a:lnTo>
                  <a:lnTo>
                    <a:pt x="247845" y="367280"/>
                  </a:lnTo>
                  <a:lnTo>
                    <a:pt x="219576" y="401577"/>
                  </a:lnTo>
                  <a:lnTo>
                    <a:pt x="192794" y="437058"/>
                  </a:lnTo>
                  <a:lnTo>
                    <a:pt x="167545" y="473676"/>
                  </a:lnTo>
                  <a:lnTo>
                    <a:pt x="143876" y="511386"/>
                  </a:lnTo>
                  <a:lnTo>
                    <a:pt x="121834" y="550143"/>
                  </a:lnTo>
                  <a:lnTo>
                    <a:pt x="101464" y="589901"/>
                  </a:lnTo>
                  <a:lnTo>
                    <a:pt x="82813" y="630614"/>
                  </a:lnTo>
                  <a:lnTo>
                    <a:pt x="65929" y="672237"/>
                  </a:lnTo>
                  <a:lnTo>
                    <a:pt x="50856" y="714725"/>
                  </a:lnTo>
                  <a:lnTo>
                    <a:pt x="37643" y="758031"/>
                  </a:lnTo>
                  <a:lnTo>
                    <a:pt x="26334" y="802110"/>
                  </a:lnTo>
                  <a:lnTo>
                    <a:pt x="16978" y="846917"/>
                  </a:lnTo>
                  <a:lnTo>
                    <a:pt x="9620" y="892406"/>
                  </a:lnTo>
                  <a:lnTo>
                    <a:pt x="4306" y="938531"/>
                  </a:lnTo>
                  <a:lnTo>
                    <a:pt x="1084" y="985248"/>
                  </a:lnTo>
                  <a:lnTo>
                    <a:pt x="0" y="1032509"/>
                  </a:lnTo>
                  <a:lnTo>
                    <a:pt x="1084" y="1079771"/>
                  </a:lnTo>
                  <a:lnTo>
                    <a:pt x="4306" y="1126488"/>
                  </a:lnTo>
                  <a:lnTo>
                    <a:pt x="9620" y="1172613"/>
                  </a:lnTo>
                  <a:lnTo>
                    <a:pt x="16978" y="1218102"/>
                  </a:lnTo>
                  <a:lnTo>
                    <a:pt x="26334" y="1262909"/>
                  </a:lnTo>
                  <a:lnTo>
                    <a:pt x="37643" y="1306988"/>
                  </a:lnTo>
                  <a:lnTo>
                    <a:pt x="50856" y="1350294"/>
                  </a:lnTo>
                  <a:lnTo>
                    <a:pt x="65929" y="1392782"/>
                  </a:lnTo>
                  <a:lnTo>
                    <a:pt x="82813" y="1434405"/>
                  </a:lnTo>
                  <a:lnTo>
                    <a:pt x="101464" y="1475118"/>
                  </a:lnTo>
                  <a:lnTo>
                    <a:pt x="121834" y="1514876"/>
                  </a:lnTo>
                  <a:lnTo>
                    <a:pt x="143876" y="1553633"/>
                  </a:lnTo>
                  <a:lnTo>
                    <a:pt x="167545" y="1591343"/>
                  </a:lnTo>
                  <a:lnTo>
                    <a:pt x="192794" y="1627961"/>
                  </a:lnTo>
                  <a:lnTo>
                    <a:pt x="219576" y="1663442"/>
                  </a:lnTo>
                  <a:lnTo>
                    <a:pt x="247845" y="1697739"/>
                  </a:lnTo>
                  <a:lnTo>
                    <a:pt x="277554" y="1730807"/>
                  </a:lnTo>
                  <a:lnTo>
                    <a:pt x="308657" y="1762601"/>
                  </a:lnTo>
                  <a:lnTo>
                    <a:pt x="341107" y="1793075"/>
                  </a:lnTo>
                  <a:lnTo>
                    <a:pt x="374859" y="1822183"/>
                  </a:lnTo>
                  <a:lnTo>
                    <a:pt x="409864" y="1849880"/>
                  </a:lnTo>
                  <a:lnTo>
                    <a:pt x="446077" y="1876121"/>
                  </a:lnTo>
                  <a:lnTo>
                    <a:pt x="483452" y="1900859"/>
                  </a:lnTo>
                  <a:lnTo>
                    <a:pt x="521941" y="1924049"/>
                  </a:lnTo>
                  <a:lnTo>
                    <a:pt x="561499" y="1945647"/>
                  </a:lnTo>
                  <a:lnTo>
                    <a:pt x="602079" y="1965605"/>
                  </a:lnTo>
                  <a:lnTo>
                    <a:pt x="643634" y="1983878"/>
                  </a:lnTo>
                  <a:lnTo>
                    <a:pt x="686117" y="2000422"/>
                  </a:lnTo>
                  <a:lnTo>
                    <a:pt x="729483" y="2015190"/>
                  </a:lnTo>
                  <a:lnTo>
                    <a:pt x="773685" y="2028137"/>
                  </a:lnTo>
                  <a:lnTo>
                    <a:pt x="818677" y="2039217"/>
                  </a:lnTo>
                  <a:lnTo>
                    <a:pt x="864411" y="2048384"/>
                  </a:lnTo>
                  <a:lnTo>
                    <a:pt x="910841" y="2055594"/>
                  </a:lnTo>
                  <a:lnTo>
                    <a:pt x="957921" y="2060800"/>
                  </a:lnTo>
                  <a:lnTo>
                    <a:pt x="1005605" y="2063957"/>
                  </a:lnTo>
                  <a:lnTo>
                    <a:pt x="1053846" y="2065019"/>
                  </a:lnTo>
                  <a:lnTo>
                    <a:pt x="1102086" y="2063957"/>
                  </a:lnTo>
                  <a:lnTo>
                    <a:pt x="1149770" y="2060800"/>
                  </a:lnTo>
                  <a:lnTo>
                    <a:pt x="1196850" y="2055594"/>
                  </a:lnTo>
                  <a:lnTo>
                    <a:pt x="1243280" y="2048384"/>
                  </a:lnTo>
                  <a:lnTo>
                    <a:pt x="1289014" y="2039217"/>
                  </a:lnTo>
                  <a:lnTo>
                    <a:pt x="1334006" y="2028137"/>
                  </a:lnTo>
                  <a:lnTo>
                    <a:pt x="1378208" y="2015190"/>
                  </a:lnTo>
                  <a:lnTo>
                    <a:pt x="1421574" y="2000422"/>
                  </a:lnTo>
                  <a:lnTo>
                    <a:pt x="1464057" y="1983878"/>
                  </a:lnTo>
                  <a:lnTo>
                    <a:pt x="1505612" y="1965605"/>
                  </a:lnTo>
                  <a:lnTo>
                    <a:pt x="1546192" y="1945647"/>
                  </a:lnTo>
                  <a:lnTo>
                    <a:pt x="1585750" y="1924049"/>
                  </a:lnTo>
                  <a:lnTo>
                    <a:pt x="1624239" y="1900859"/>
                  </a:lnTo>
                  <a:lnTo>
                    <a:pt x="1661614" y="1876121"/>
                  </a:lnTo>
                  <a:lnTo>
                    <a:pt x="1697827" y="1849880"/>
                  </a:lnTo>
                  <a:lnTo>
                    <a:pt x="1732832" y="1822183"/>
                  </a:lnTo>
                  <a:lnTo>
                    <a:pt x="1766584" y="1793075"/>
                  </a:lnTo>
                  <a:lnTo>
                    <a:pt x="1799034" y="1762601"/>
                  </a:lnTo>
                  <a:lnTo>
                    <a:pt x="1830137" y="1730807"/>
                  </a:lnTo>
                  <a:lnTo>
                    <a:pt x="1859846" y="1697739"/>
                  </a:lnTo>
                  <a:lnTo>
                    <a:pt x="1888115" y="1663442"/>
                  </a:lnTo>
                  <a:lnTo>
                    <a:pt x="1914897" y="1627961"/>
                  </a:lnTo>
                  <a:lnTo>
                    <a:pt x="1940146" y="1591343"/>
                  </a:lnTo>
                  <a:lnTo>
                    <a:pt x="1963815" y="1553633"/>
                  </a:lnTo>
                  <a:lnTo>
                    <a:pt x="1985857" y="1514876"/>
                  </a:lnTo>
                  <a:lnTo>
                    <a:pt x="2006227" y="1475118"/>
                  </a:lnTo>
                  <a:lnTo>
                    <a:pt x="2024878" y="1434405"/>
                  </a:lnTo>
                  <a:lnTo>
                    <a:pt x="2041762" y="1392782"/>
                  </a:lnTo>
                  <a:lnTo>
                    <a:pt x="2056835" y="1350294"/>
                  </a:lnTo>
                  <a:lnTo>
                    <a:pt x="2070048" y="1306988"/>
                  </a:lnTo>
                  <a:lnTo>
                    <a:pt x="2081357" y="1262909"/>
                  </a:lnTo>
                  <a:lnTo>
                    <a:pt x="2090713" y="1218102"/>
                  </a:lnTo>
                  <a:lnTo>
                    <a:pt x="2098071" y="1172613"/>
                  </a:lnTo>
                  <a:lnTo>
                    <a:pt x="2103385" y="1126488"/>
                  </a:lnTo>
                  <a:lnTo>
                    <a:pt x="2106607" y="1079771"/>
                  </a:lnTo>
                  <a:lnTo>
                    <a:pt x="2107692" y="1032509"/>
                  </a:lnTo>
                  <a:lnTo>
                    <a:pt x="2106607" y="985248"/>
                  </a:lnTo>
                  <a:lnTo>
                    <a:pt x="2103385" y="938531"/>
                  </a:lnTo>
                  <a:lnTo>
                    <a:pt x="2098071" y="892406"/>
                  </a:lnTo>
                  <a:lnTo>
                    <a:pt x="2090713" y="846917"/>
                  </a:lnTo>
                  <a:lnTo>
                    <a:pt x="2081357" y="802110"/>
                  </a:lnTo>
                  <a:lnTo>
                    <a:pt x="2070048" y="758031"/>
                  </a:lnTo>
                  <a:lnTo>
                    <a:pt x="2056835" y="714725"/>
                  </a:lnTo>
                  <a:lnTo>
                    <a:pt x="2041762" y="672237"/>
                  </a:lnTo>
                  <a:lnTo>
                    <a:pt x="2024878" y="630614"/>
                  </a:lnTo>
                  <a:lnTo>
                    <a:pt x="2006227" y="589901"/>
                  </a:lnTo>
                  <a:lnTo>
                    <a:pt x="1985857" y="550143"/>
                  </a:lnTo>
                  <a:lnTo>
                    <a:pt x="1963815" y="511386"/>
                  </a:lnTo>
                  <a:lnTo>
                    <a:pt x="1940146" y="473676"/>
                  </a:lnTo>
                  <a:lnTo>
                    <a:pt x="1914897" y="437058"/>
                  </a:lnTo>
                  <a:lnTo>
                    <a:pt x="1888115" y="401577"/>
                  </a:lnTo>
                  <a:lnTo>
                    <a:pt x="1859846" y="367280"/>
                  </a:lnTo>
                  <a:lnTo>
                    <a:pt x="1830137" y="334212"/>
                  </a:lnTo>
                  <a:lnTo>
                    <a:pt x="1799034" y="302418"/>
                  </a:lnTo>
                  <a:lnTo>
                    <a:pt x="1766584" y="271944"/>
                  </a:lnTo>
                  <a:lnTo>
                    <a:pt x="1732832" y="242836"/>
                  </a:lnTo>
                  <a:lnTo>
                    <a:pt x="1697827" y="215139"/>
                  </a:lnTo>
                  <a:lnTo>
                    <a:pt x="1661614" y="188898"/>
                  </a:lnTo>
                  <a:lnTo>
                    <a:pt x="1624239" y="164160"/>
                  </a:lnTo>
                  <a:lnTo>
                    <a:pt x="1585750" y="140970"/>
                  </a:lnTo>
                  <a:lnTo>
                    <a:pt x="1546192" y="119372"/>
                  </a:lnTo>
                  <a:lnTo>
                    <a:pt x="1505612" y="99414"/>
                  </a:lnTo>
                  <a:lnTo>
                    <a:pt x="1464057" y="81141"/>
                  </a:lnTo>
                  <a:lnTo>
                    <a:pt x="1421574" y="64597"/>
                  </a:lnTo>
                  <a:lnTo>
                    <a:pt x="1378208" y="49829"/>
                  </a:lnTo>
                  <a:lnTo>
                    <a:pt x="1334006" y="36882"/>
                  </a:lnTo>
                  <a:lnTo>
                    <a:pt x="1289014" y="25802"/>
                  </a:lnTo>
                  <a:lnTo>
                    <a:pt x="1243280" y="16635"/>
                  </a:lnTo>
                  <a:lnTo>
                    <a:pt x="1196850" y="9425"/>
                  </a:lnTo>
                  <a:lnTo>
                    <a:pt x="1149770" y="4219"/>
                  </a:lnTo>
                  <a:lnTo>
                    <a:pt x="1102086" y="1062"/>
                  </a:lnTo>
                  <a:lnTo>
                    <a:pt x="1053846" y="0"/>
                  </a:lnTo>
                  <a:close/>
                </a:path>
              </a:pathLst>
            </a:custGeom>
            <a:solidFill>
              <a:srgbClr val="E2D1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800600" y="2942844"/>
              <a:ext cx="2108200" cy="2065020"/>
            </a:xfrm>
            <a:custGeom>
              <a:avLst/>
              <a:gdLst/>
              <a:ahLst/>
              <a:cxnLst/>
              <a:rect l="l" t="t" r="r" b="b"/>
              <a:pathLst>
                <a:path w="2108200" h="2065020">
                  <a:moveTo>
                    <a:pt x="0" y="1032509"/>
                  </a:moveTo>
                  <a:lnTo>
                    <a:pt x="1084" y="985248"/>
                  </a:lnTo>
                  <a:lnTo>
                    <a:pt x="4306" y="938531"/>
                  </a:lnTo>
                  <a:lnTo>
                    <a:pt x="9620" y="892406"/>
                  </a:lnTo>
                  <a:lnTo>
                    <a:pt x="16978" y="846917"/>
                  </a:lnTo>
                  <a:lnTo>
                    <a:pt x="26334" y="802110"/>
                  </a:lnTo>
                  <a:lnTo>
                    <a:pt x="37643" y="758031"/>
                  </a:lnTo>
                  <a:lnTo>
                    <a:pt x="50856" y="714725"/>
                  </a:lnTo>
                  <a:lnTo>
                    <a:pt x="65929" y="672237"/>
                  </a:lnTo>
                  <a:lnTo>
                    <a:pt x="82813" y="630614"/>
                  </a:lnTo>
                  <a:lnTo>
                    <a:pt x="101464" y="589901"/>
                  </a:lnTo>
                  <a:lnTo>
                    <a:pt x="121834" y="550143"/>
                  </a:lnTo>
                  <a:lnTo>
                    <a:pt x="143876" y="511386"/>
                  </a:lnTo>
                  <a:lnTo>
                    <a:pt x="167545" y="473676"/>
                  </a:lnTo>
                  <a:lnTo>
                    <a:pt x="192794" y="437058"/>
                  </a:lnTo>
                  <a:lnTo>
                    <a:pt x="219576" y="401577"/>
                  </a:lnTo>
                  <a:lnTo>
                    <a:pt x="247845" y="367280"/>
                  </a:lnTo>
                  <a:lnTo>
                    <a:pt x="277554" y="334212"/>
                  </a:lnTo>
                  <a:lnTo>
                    <a:pt x="308657" y="302418"/>
                  </a:lnTo>
                  <a:lnTo>
                    <a:pt x="341107" y="271944"/>
                  </a:lnTo>
                  <a:lnTo>
                    <a:pt x="374859" y="242836"/>
                  </a:lnTo>
                  <a:lnTo>
                    <a:pt x="409864" y="215139"/>
                  </a:lnTo>
                  <a:lnTo>
                    <a:pt x="446077" y="188898"/>
                  </a:lnTo>
                  <a:lnTo>
                    <a:pt x="483452" y="164160"/>
                  </a:lnTo>
                  <a:lnTo>
                    <a:pt x="521941" y="140969"/>
                  </a:lnTo>
                  <a:lnTo>
                    <a:pt x="561499" y="119372"/>
                  </a:lnTo>
                  <a:lnTo>
                    <a:pt x="602079" y="99414"/>
                  </a:lnTo>
                  <a:lnTo>
                    <a:pt x="643634" y="81141"/>
                  </a:lnTo>
                  <a:lnTo>
                    <a:pt x="686117" y="64597"/>
                  </a:lnTo>
                  <a:lnTo>
                    <a:pt x="729483" y="49829"/>
                  </a:lnTo>
                  <a:lnTo>
                    <a:pt x="773685" y="36882"/>
                  </a:lnTo>
                  <a:lnTo>
                    <a:pt x="818677" y="25802"/>
                  </a:lnTo>
                  <a:lnTo>
                    <a:pt x="864411" y="16635"/>
                  </a:lnTo>
                  <a:lnTo>
                    <a:pt x="910841" y="9425"/>
                  </a:lnTo>
                  <a:lnTo>
                    <a:pt x="957921" y="4219"/>
                  </a:lnTo>
                  <a:lnTo>
                    <a:pt x="1005605" y="1062"/>
                  </a:lnTo>
                  <a:lnTo>
                    <a:pt x="1053846" y="0"/>
                  </a:lnTo>
                  <a:lnTo>
                    <a:pt x="1102086" y="1062"/>
                  </a:lnTo>
                  <a:lnTo>
                    <a:pt x="1149770" y="4219"/>
                  </a:lnTo>
                  <a:lnTo>
                    <a:pt x="1196850" y="9425"/>
                  </a:lnTo>
                  <a:lnTo>
                    <a:pt x="1243280" y="16635"/>
                  </a:lnTo>
                  <a:lnTo>
                    <a:pt x="1289014" y="25802"/>
                  </a:lnTo>
                  <a:lnTo>
                    <a:pt x="1334006" y="36882"/>
                  </a:lnTo>
                  <a:lnTo>
                    <a:pt x="1378208" y="49829"/>
                  </a:lnTo>
                  <a:lnTo>
                    <a:pt x="1421574" y="64597"/>
                  </a:lnTo>
                  <a:lnTo>
                    <a:pt x="1464057" y="81141"/>
                  </a:lnTo>
                  <a:lnTo>
                    <a:pt x="1505612" y="99414"/>
                  </a:lnTo>
                  <a:lnTo>
                    <a:pt x="1546192" y="119372"/>
                  </a:lnTo>
                  <a:lnTo>
                    <a:pt x="1585750" y="140970"/>
                  </a:lnTo>
                  <a:lnTo>
                    <a:pt x="1624239" y="164160"/>
                  </a:lnTo>
                  <a:lnTo>
                    <a:pt x="1661614" y="188898"/>
                  </a:lnTo>
                  <a:lnTo>
                    <a:pt x="1697827" y="215139"/>
                  </a:lnTo>
                  <a:lnTo>
                    <a:pt x="1732832" y="242836"/>
                  </a:lnTo>
                  <a:lnTo>
                    <a:pt x="1766584" y="271944"/>
                  </a:lnTo>
                  <a:lnTo>
                    <a:pt x="1799034" y="302418"/>
                  </a:lnTo>
                  <a:lnTo>
                    <a:pt x="1830137" y="334212"/>
                  </a:lnTo>
                  <a:lnTo>
                    <a:pt x="1859846" y="367280"/>
                  </a:lnTo>
                  <a:lnTo>
                    <a:pt x="1888115" y="401577"/>
                  </a:lnTo>
                  <a:lnTo>
                    <a:pt x="1914897" y="437058"/>
                  </a:lnTo>
                  <a:lnTo>
                    <a:pt x="1940146" y="473676"/>
                  </a:lnTo>
                  <a:lnTo>
                    <a:pt x="1963815" y="511386"/>
                  </a:lnTo>
                  <a:lnTo>
                    <a:pt x="1985857" y="550143"/>
                  </a:lnTo>
                  <a:lnTo>
                    <a:pt x="2006227" y="589901"/>
                  </a:lnTo>
                  <a:lnTo>
                    <a:pt x="2024878" y="630614"/>
                  </a:lnTo>
                  <a:lnTo>
                    <a:pt x="2041762" y="672237"/>
                  </a:lnTo>
                  <a:lnTo>
                    <a:pt x="2056835" y="714725"/>
                  </a:lnTo>
                  <a:lnTo>
                    <a:pt x="2070048" y="758031"/>
                  </a:lnTo>
                  <a:lnTo>
                    <a:pt x="2081357" y="802110"/>
                  </a:lnTo>
                  <a:lnTo>
                    <a:pt x="2090713" y="846917"/>
                  </a:lnTo>
                  <a:lnTo>
                    <a:pt x="2098071" y="892406"/>
                  </a:lnTo>
                  <a:lnTo>
                    <a:pt x="2103385" y="938531"/>
                  </a:lnTo>
                  <a:lnTo>
                    <a:pt x="2106607" y="985248"/>
                  </a:lnTo>
                  <a:lnTo>
                    <a:pt x="2107692" y="1032509"/>
                  </a:lnTo>
                  <a:lnTo>
                    <a:pt x="2106607" y="1079771"/>
                  </a:lnTo>
                  <a:lnTo>
                    <a:pt x="2103385" y="1126488"/>
                  </a:lnTo>
                  <a:lnTo>
                    <a:pt x="2098071" y="1172613"/>
                  </a:lnTo>
                  <a:lnTo>
                    <a:pt x="2090713" y="1218102"/>
                  </a:lnTo>
                  <a:lnTo>
                    <a:pt x="2081357" y="1262909"/>
                  </a:lnTo>
                  <a:lnTo>
                    <a:pt x="2070048" y="1306988"/>
                  </a:lnTo>
                  <a:lnTo>
                    <a:pt x="2056835" y="1350294"/>
                  </a:lnTo>
                  <a:lnTo>
                    <a:pt x="2041762" y="1392782"/>
                  </a:lnTo>
                  <a:lnTo>
                    <a:pt x="2024878" y="1434405"/>
                  </a:lnTo>
                  <a:lnTo>
                    <a:pt x="2006227" y="1475118"/>
                  </a:lnTo>
                  <a:lnTo>
                    <a:pt x="1985857" y="1514876"/>
                  </a:lnTo>
                  <a:lnTo>
                    <a:pt x="1963815" y="1553633"/>
                  </a:lnTo>
                  <a:lnTo>
                    <a:pt x="1940146" y="1591343"/>
                  </a:lnTo>
                  <a:lnTo>
                    <a:pt x="1914897" y="1627961"/>
                  </a:lnTo>
                  <a:lnTo>
                    <a:pt x="1888115" y="1663442"/>
                  </a:lnTo>
                  <a:lnTo>
                    <a:pt x="1859846" y="1697739"/>
                  </a:lnTo>
                  <a:lnTo>
                    <a:pt x="1830137" y="1730807"/>
                  </a:lnTo>
                  <a:lnTo>
                    <a:pt x="1799034" y="1762601"/>
                  </a:lnTo>
                  <a:lnTo>
                    <a:pt x="1766584" y="1793075"/>
                  </a:lnTo>
                  <a:lnTo>
                    <a:pt x="1732832" y="1822183"/>
                  </a:lnTo>
                  <a:lnTo>
                    <a:pt x="1697827" y="1849880"/>
                  </a:lnTo>
                  <a:lnTo>
                    <a:pt x="1661614" y="1876121"/>
                  </a:lnTo>
                  <a:lnTo>
                    <a:pt x="1624239" y="1900859"/>
                  </a:lnTo>
                  <a:lnTo>
                    <a:pt x="1585750" y="1924049"/>
                  </a:lnTo>
                  <a:lnTo>
                    <a:pt x="1546192" y="1945647"/>
                  </a:lnTo>
                  <a:lnTo>
                    <a:pt x="1505612" y="1965605"/>
                  </a:lnTo>
                  <a:lnTo>
                    <a:pt x="1464057" y="1983878"/>
                  </a:lnTo>
                  <a:lnTo>
                    <a:pt x="1421574" y="2000422"/>
                  </a:lnTo>
                  <a:lnTo>
                    <a:pt x="1378208" y="2015190"/>
                  </a:lnTo>
                  <a:lnTo>
                    <a:pt x="1334006" y="2028137"/>
                  </a:lnTo>
                  <a:lnTo>
                    <a:pt x="1289014" y="2039217"/>
                  </a:lnTo>
                  <a:lnTo>
                    <a:pt x="1243280" y="2048384"/>
                  </a:lnTo>
                  <a:lnTo>
                    <a:pt x="1196850" y="2055594"/>
                  </a:lnTo>
                  <a:lnTo>
                    <a:pt x="1149770" y="2060800"/>
                  </a:lnTo>
                  <a:lnTo>
                    <a:pt x="1102086" y="2063957"/>
                  </a:lnTo>
                  <a:lnTo>
                    <a:pt x="1053846" y="2065019"/>
                  </a:lnTo>
                  <a:lnTo>
                    <a:pt x="1005605" y="2063957"/>
                  </a:lnTo>
                  <a:lnTo>
                    <a:pt x="957921" y="2060800"/>
                  </a:lnTo>
                  <a:lnTo>
                    <a:pt x="910841" y="2055594"/>
                  </a:lnTo>
                  <a:lnTo>
                    <a:pt x="864411" y="2048384"/>
                  </a:lnTo>
                  <a:lnTo>
                    <a:pt x="818677" y="2039217"/>
                  </a:lnTo>
                  <a:lnTo>
                    <a:pt x="773685" y="2028137"/>
                  </a:lnTo>
                  <a:lnTo>
                    <a:pt x="729483" y="2015190"/>
                  </a:lnTo>
                  <a:lnTo>
                    <a:pt x="686117" y="2000422"/>
                  </a:lnTo>
                  <a:lnTo>
                    <a:pt x="643634" y="1983878"/>
                  </a:lnTo>
                  <a:lnTo>
                    <a:pt x="602079" y="1965605"/>
                  </a:lnTo>
                  <a:lnTo>
                    <a:pt x="561499" y="1945647"/>
                  </a:lnTo>
                  <a:lnTo>
                    <a:pt x="521941" y="1924049"/>
                  </a:lnTo>
                  <a:lnTo>
                    <a:pt x="483452" y="1900859"/>
                  </a:lnTo>
                  <a:lnTo>
                    <a:pt x="446077" y="1876121"/>
                  </a:lnTo>
                  <a:lnTo>
                    <a:pt x="409864" y="1849880"/>
                  </a:lnTo>
                  <a:lnTo>
                    <a:pt x="374859" y="1822183"/>
                  </a:lnTo>
                  <a:lnTo>
                    <a:pt x="341107" y="1793075"/>
                  </a:lnTo>
                  <a:lnTo>
                    <a:pt x="308657" y="1762601"/>
                  </a:lnTo>
                  <a:lnTo>
                    <a:pt x="277554" y="1730807"/>
                  </a:lnTo>
                  <a:lnTo>
                    <a:pt x="247845" y="1697739"/>
                  </a:lnTo>
                  <a:lnTo>
                    <a:pt x="219576" y="1663442"/>
                  </a:lnTo>
                  <a:lnTo>
                    <a:pt x="192794" y="1627961"/>
                  </a:lnTo>
                  <a:lnTo>
                    <a:pt x="167545" y="1591343"/>
                  </a:lnTo>
                  <a:lnTo>
                    <a:pt x="143876" y="1553633"/>
                  </a:lnTo>
                  <a:lnTo>
                    <a:pt x="121834" y="1514876"/>
                  </a:lnTo>
                  <a:lnTo>
                    <a:pt x="101464" y="1475118"/>
                  </a:lnTo>
                  <a:lnTo>
                    <a:pt x="82813" y="1434405"/>
                  </a:lnTo>
                  <a:lnTo>
                    <a:pt x="65929" y="1392782"/>
                  </a:lnTo>
                  <a:lnTo>
                    <a:pt x="50856" y="1350294"/>
                  </a:lnTo>
                  <a:lnTo>
                    <a:pt x="37643" y="1306988"/>
                  </a:lnTo>
                  <a:lnTo>
                    <a:pt x="26334" y="1262909"/>
                  </a:lnTo>
                  <a:lnTo>
                    <a:pt x="16978" y="1218102"/>
                  </a:lnTo>
                  <a:lnTo>
                    <a:pt x="9620" y="1172613"/>
                  </a:lnTo>
                  <a:lnTo>
                    <a:pt x="4306" y="1126488"/>
                  </a:lnTo>
                  <a:lnTo>
                    <a:pt x="1084" y="1079771"/>
                  </a:lnTo>
                  <a:lnTo>
                    <a:pt x="0" y="1032509"/>
                  </a:lnTo>
                  <a:close/>
                </a:path>
              </a:pathLst>
            </a:custGeom>
            <a:ln w="57150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936998" y="3077718"/>
              <a:ext cx="1835150" cy="1797050"/>
            </a:xfrm>
            <a:custGeom>
              <a:avLst/>
              <a:gdLst/>
              <a:ahLst/>
              <a:cxnLst/>
              <a:rect l="l" t="t" r="r" b="b"/>
              <a:pathLst>
                <a:path w="1835150" h="1797050">
                  <a:moveTo>
                    <a:pt x="917448" y="0"/>
                  </a:moveTo>
                  <a:lnTo>
                    <a:pt x="868719" y="1245"/>
                  </a:lnTo>
                  <a:lnTo>
                    <a:pt x="820654" y="4939"/>
                  </a:lnTo>
                  <a:lnTo>
                    <a:pt x="773315" y="11021"/>
                  </a:lnTo>
                  <a:lnTo>
                    <a:pt x="726766" y="19427"/>
                  </a:lnTo>
                  <a:lnTo>
                    <a:pt x="681069" y="30096"/>
                  </a:lnTo>
                  <a:lnTo>
                    <a:pt x="636289" y="42966"/>
                  </a:lnTo>
                  <a:lnTo>
                    <a:pt x="592489" y="57975"/>
                  </a:lnTo>
                  <a:lnTo>
                    <a:pt x="549731" y="75060"/>
                  </a:lnTo>
                  <a:lnTo>
                    <a:pt x="508081" y="94160"/>
                  </a:lnTo>
                  <a:lnTo>
                    <a:pt x="467600" y="115213"/>
                  </a:lnTo>
                  <a:lnTo>
                    <a:pt x="428352" y="138155"/>
                  </a:lnTo>
                  <a:lnTo>
                    <a:pt x="390402" y="162927"/>
                  </a:lnTo>
                  <a:lnTo>
                    <a:pt x="353811" y="189464"/>
                  </a:lnTo>
                  <a:lnTo>
                    <a:pt x="318643" y="217706"/>
                  </a:lnTo>
                  <a:lnTo>
                    <a:pt x="284963" y="247589"/>
                  </a:lnTo>
                  <a:lnTo>
                    <a:pt x="252832" y="279053"/>
                  </a:lnTo>
                  <a:lnTo>
                    <a:pt x="222315" y="312035"/>
                  </a:lnTo>
                  <a:lnTo>
                    <a:pt x="193476" y="346472"/>
                  </a:lnTo>
                  <a:lnTo>
                    <a:pt x="166376" y="382304"/>
                  </a:lnTo>
                  <a:lnTo>
                    <a:pt x="141080" y="419467"/>
                  </a:lnTo>
                  <a:lnTo>
                    <a:pt x="117652" y="457899"/>
                  </a:lnTo>
                  <a:lnTo>
                    <a:pt x="96153" y="497539"/>
                  </a:lnTo>
                  <a:lnTo>
                    <a:pt x="76649" y="538325"/>
                  </a:lnTo>
                  <a:lnTo>
                    <a:pt x="59202" y="580194"/>
                  </a:lnTo>
                  <a:lnTo>
                    <a:pt x="43875" y="623084"/>
                  </a:lnTo>
                  <a:lnTo>
                    <a:pt x="30733" y="666934"/>
                  </a:lnTo>
                  <a:lnTo>
                    <a:pt x="19838" y="711681"/>
                  </a:lnTo>
                  <a:lnTo>
                    <a:pt x="11254" y="757262"/>
                  </a:lnTo>
                  <a:lnTo>
                    <a:pt x="5044" y="803617"/>
                  </a:lnTo>
                  <a:lnTo>
                    <a:pt x="1271" y="850683"/>
                  </a:lnTo>
                  <a:lnTo>
                    <a:pt x="0" y="898398"/>
                  </a:lnTo>
                  <a:lnTo>
                    <a:pt x="1271" y="946112"/>
                  </a:lnTo>
                  <a:lnTo>
                    <a:pt x="5044" y="993178"/>
                  </a:lnTo>
                  <a:lnTo>
                    <a:pt x="11254" y="1039533"/>
                  </a:lnTo>
                  <a:lnTo>
                    <a:pt x="19838" y="1085114"/>
                  </a:lnTo>
                  <a:lnTo>
                    <a:pt x="30733" y="1129861"/>
                  </a:lnTo>
                  <a:lnTo>
                    <a:pt x="43875" y="1173711"/>
                  </a:lnTo>
                  <a:lnTo>
                    <a:pt x="59202" y="1216601"/>
                  </a:lnTo>
                  <a:lnTo>
                    <a:pt x="76649" y="1258470"/>
                  </a:lnTo>
                  <a:lnTo>
                    <a:pt x="96153" y="1299256"/>
                  </a:lnTo>
                  <a:lnTo>
                    <a:pt x="117652" y="1338896"/>
                  </a:lnTo>
                  <a:lnTo>
                    <a:pt x="141080" y="1377328"/>
                  </a:lnTo>
                  <a:lnTo>
                    <a:pt x="166376" y="1414491"/>
                  </a:lnTo>
                  <a:lnTo>
                    <a:pt x="193476" y="1450323"/>
                  </a:lnTo>
                  <a:lnTo>
                    <a:pt x="222315" y="1484760"/>
                  </a:lnTo>
                  <a:lnTo>
                    <a:pt x="252832" y="1517742"/>
                  </a:lnTo>
                  <a:lnTo>
                    <a:pt x="284963" y="1549206"/>
                  </a:lnTo>
                  <a:lnTo>
                    <a:pt x="318643" y="1579089"/>
                  </a:lnTo>
                  <a:lnTo>
                    <a:pt x="353811" y="1607331"/>
                  </a:lnTo>
                  <a:lnTo>
                    <a:pt x="390402" y="1633868"/>
                  </a:lnTo>
                  <a:lnTo>
                    <a:pt x="428352" y="1658640"/>
                  </a:lnTo>
                  <a:lnTo>
                    <a:pt x="467600" y="1681582"/>
                  </a:lnTo>
                  <a:lnTo>
                    <a:pt x="508081" y="1702635"/>
                  </a:lnTo>
                  <a:lnTo>
                    <a:pt x="549731" y="1721735"/>
                  </a:lnTo>
                  <a:lnTo>
                    <a:pt x="592489" y="1738820"/>
                  </a:lnTo>
                  <a:lnTo>
                    <a:pt x="636289" y="1753829"/>
                  </a:lnTo>
                  <a:lnTo>
                    <a:pt x="681069" y="1766699"/>
                  </a:lnTo>
                  <a:lnTo>
                    <a:pt x="726766" y="1777368"/>
                  </a:lnTo>
                  <a:lnTo>
                    <a:pt x="773315" y="1785774"/>
                  </a:lnTo>
                  <a:lnTo>
                    <a:pt x="820654" y="1791856"/>
                  </a:lnTo>
                  <a:lnTo>
                    <a:pt x="868719" y="1795550"/>
                  </a:lnTo>
                  <a:lnTo>
                    <a:pt x="917448" y="1796796"/>
                  </a:lnTo>
                  <a:lnTo>
                    <a:pt x="966176" y="1795550"/>
                  </a:lnTo>
                  <a:lnTo>
                    <a:pt x="1014241" y="1791856"/>
                  </a:lnTo>
                  <a:lnTo>
                    <a:pt x="1061580" y="1785774"/>
                  </a:lnTo>
                  <a:lnTo>
                    <a:pt x="1108129" y="1777368"/>
                  </a:lnTo>
                  <a:lnTo>
                    <a:pt x="1153826" y="1766699"/>
                  </a:lnTo>
                  <a:lnTo>
                    <a:pt x="1198606" y="1753829"/>
                  </a:lnTo>
                  <a:lnTo>
                    <a:pt x="1242406" y="1738820"/>
                  </a:lnTo>
                  <a:lnTo>
                    <a:pt x="1285164" y="1721735"/>
                  </a:lnTo>
                  <a:lnTo>
                    <a:pt x="1326814" y="1702635"/>
                  </a:lnTo>
                  <a:lnTo>
                    <a:pt x="1367295" y="1681582"/>
                  </a:lnTo>
                  <a:lnTo>
                    <a:pt x="1406543" y="1658640"/>
                  </a:lnTo>
                  <a:lnTo>
                    <a:pt x="1444493" y="1633868"/>
                  </a:lnTo>
                  <a:lnTo>
                    <a:pt x="1481084" y="1607331"/>
                  </a:lnTo>
                  <a:lnTo>
                    <a:pt x="1516252" y="1579089"/>
                  </a:lnTo>
                  <a:lnTo>
                    <a:pt x="1549932" y="1549206"/>
                  </a:lnTo>
                  <a:lnTo>
                    <a:pt x="1582063" y="1517742"/>
                  </a:lnTo>
                  <a:lnTo>
                    <a:pt x="1612580" y="1484760"/>
                  </a:lnTo>
                  <a:lnTo>
                    <a:pt x="1641419" y="1450323"/>
                  </a:lnTo>
                  <a:lnTo>
                    <a:pt x="1668519" y="1414491"/>
                  </a:lnTo>
                  <a:lnTo>
                    <a:pt x="1693815" y="1377328"/>
                  </a:lnTo>
                  <a:lnTo>
                    <a:pt x="1717243" y="1338896"/>
                  </a:lnTo>
                  <a:lnTo>
                    <a:pt x="1738742" y="1299256"/>
                  </a:lnTo>
                  <a:lnTo>
                    <a:pt x="1758246" y="1258470"/>
                  </a:lnTo>
                  <a:lnTo>
                    <a:pt x="1775693" y="1216601"/>
                  </a:lnTo>
                  <a:lnTo>
                    <a:pt x="1791020" y="1173711"/>
                  </a:lnTo>
                  <a:lnTo>
                    <a:pt x="1804162" y="1129861"/>
                  </a:lnTo>
                  <a:lnTo>
                    <a:pt x="1815057" y="1085114"/>
                  </a:lnTo>
                  <a:lnTo>
                    <a:pt x="1823641" y="1039533"/>
                  </a:lnTo>
                  <a:lnTo>
                    <a:pt x="1829851" y="993178"/>
                  </a:lnTo>
                  <a:lnTo>
                    <a:pt x="1833624" y="946112"/>
                  </a:lnTo>
                  <a:lnTo>
                    <a:pt x="1834896" y="898398"/>
                  </a:lnTo>
                  <a:lnTo>
                    <a:pt x="1833624" y="850683"/>
                  </a:lnTo>
                  <a:lnTo>
                    <a:pt x="1829851" y="803617"/>
                  </a:lnTo>
                  <a:lnTo>
                    <a:pt x="1823641" y="757262"/>
                  </a:lnTo>
                  <a:lnTo>
                    <a:pt x="1815057" y="711681"/>
                  </a:lnTo>
                  <a:lnTo>
                    <a:pt x="1804162" y="666934"/>
                  </a:lnTo>
                  <a:lnTo>
                    <a:pt x="1791020" y="623084"/>
                  </a:lnTo>
                  <a:lnTo>
                    <a:pt x="1775693" y="580194"/>
                  </a:lnTo>
                  <a:lnTo>
                    <a:pt x="1758246" y="538325"/>
                  </a:lnTo>
                  <a:lnTo>
                    <a:pt x="1738742" y="497539"/>
                  </a:lnTo>
                  <a:lnTo>
                    <a:pt x="1717243" y="457899"/>
                  </a:lnTo>
                  <a:lnTo>
                    <a:pt x="1693815" y="419467"/>
                  </a:lnTo>
                  <a:lnTo>
                    <a:pt x="1668519" y="382304"/>
                  </a:lnTo>
                  <a:lnTo>
                    <a:pt x="1641419" y="346472"/>
                  </a:lnTo>
                  <a:lnTo>
                    <a:pt x="1612580" y="312035"/>
                  </a:lnTo>
                  <a:lnTo>
                    <a:pt x="1582063" y="279053"/>
                  </a:lnTo>
                  <a:lnTo>
                    <a:pt x="1549932" y="247589"/>
                  </a:lnTo>
                  <a:lnTo>
                    <a:pt x="1516252" y="217706"/>
                  </a:lnTo>
                  <a:lnTo>
                    <a:pt x="1481084" y="189464"/>
                  </a:lnTo>
                  <a:lnTo>
                    <a:pt x="1444493" y="162927"/>
                  </a:lnTo>
                  <a:lnTo>
                    <a:pt x="1406543" y="138155"/>
                  </a:lnTo>
                  <a:lnTo>
                    <a:pt x="1367295" y="115213"/>
                  </a:lnTo>
                  <a:lnTo>
                    <a:pt x="1326814" y="94160"/>
                  </a:lnTo>
                  <a:lnTo>
                    <a:pt x="1285164" y="75060"/>
                  </a:lnTo>
                  <a:lnTo>
                    <a:pt x="1242406" y="57975"/>
                  </a:lnTo>
                  <a:lnTo>
                    <a:pt x="1198606" y="42966"/>
                  </a:lnTo>
                  <a:lnTo>
                    <a:pt x="1153826" y="30096"/>
                  </a:lnTo>
                  <a:lnTo>
                    <a:pt x="1108129" y="19427"/>
                  </a:lnTo>
                  <a:lnTo>
                    <a:pt x="1061580" y="11021"/>
                  </a:lnTo>
                  <a:lnTo>
                    <a:pt x="1014241" y="4939"/>
                  </a:lnTo>
                  <a:lnTo>
                    <a:pt x="966176" y="1245"/>
                  </a:lnTo>
                  <a:lnTo>
                    <a:pt x="9174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936998" y="3077718"/>
              <a:ext cx="1835150" cy="1797050"/>
            </a:xfrm>
            <a:custGeom>
              <a:avLst/>
              <a:gdLst/>
              <a:ahLst/>
              <a:cxnLst/>
              <a:rect l="l" t="t" r="r" b="b"/>
              <a:pathLst>
                <a:path w="1835150" h="1797050">
                  <a:moveTo>
                    <a:pt x="0" y="898398"/>
                  </a:moveTo>
                  <a:lnTo>
                    <a:pt x="1271" y="850683"/>
                  </a:lnTo>
                  <a:lnTo>
                    <a:pt x="5044" y="803617"/>
                  </a:lnTo>
                  <a:lnTo>
                    <a:pt x="11254" y="757262"/>
                  </a:lnTo>
                  <a:lnTo>
                    <a:pt x="19838" y="711681"/>
                  </a:lnTo>
                  <a:lnTo>
                    <a:pt x="30733" y="666934"/>
                  </a:lnTo>
                  <a:lnTo>
                    <a:pt x="43875" y="623084"/>
                  </a:lnTo>
                  <a:lnTo>
                    <a:pt x="59202" y="580194"/>
                  </a:lnTo>
                  <a:lnTo>
                    <a:pt x="76649" y="538325"/>
                  </a:lnTo>
                  <a:lnTo>
                    <a:pt x="96153" y="497539"/>
                  </a:lnTo>
                  <a:lnTo>
                    <a:pt x="117652" y="457899"/>
                  </a:lnTo>
                  <a:lnTo>
                    <a:pt x="141080" y="419467"/>
                  </a:lnTo>
                  <a:lnTo>
                    <a:pt x="166376" y="382304"/>
                  </a:lnTo>
                  <a:lnTo>
                    <a:pt x="193476" y="346472"/>
                  </a:lnTo>
                  <a:lnTo>
                    <a:pt x="222315" y="312035"/>
                  </a:lnTo>
                  <a:lnTo>
                    <a:pt x="252832" y="279053"/>
                  </a:lnTo>
                  <a:lnTo>
                    <a:pt x="284963" y="247589"/>
                  </a:lnTo>
                  <a:lnTo>
                    <a:pt x="318643" y="217706"/>
                  </a:lnTo>
                  <a:lnTo>
                    <a:pt x="353811" y="189464"/>
                  </a:lnTo>
                  <a:lnTo>
                    <a:pt x="390402" y="162927"/>
                  </a:lnTo>
                  <a:lnTo>
                    <a:pt x="428352" y="138155"/>
                  </a:lnTo>
                  <a:lnTo>
                    <a:pt x="467600" y="115213"/>
                  </a:lnTo>
                  <a:lnTo>
                    <a:pt x="508081" y="94160"/>
                  </a:lnTo>
                  <a:lnTo>
                    <a:pt x="549731" y="75060"/>
                  </a:lnTo>
                  <a:lnTo>
                    <a:pt x="592489" y="57975"/>
                  </a:lnTo>
                  <a:lnTo>
                    <a:pt x="636289" y="42966"/>
                  </a:lnTo>
                  <a:lnTo>
                    <a:pt x="681069" y="30096"/>
                  </a:lnTo>
                  <a:lnTo>
                    <a:pt x="726766" y="19427"/>
                  </a:lnTo>
                  <a:lnTo>
                    <a:pt x="773315" y="11021"/>
                  </a:lnTo>
                  <a:lnTo>
                    <a:pt x="820654" y="4939"/>
                  </a:lnTo>
                  <a:lnTo>
                    <a:pt x="868719" y="1245"/>
                  </a:lnTo>
                  <a:lnTo>
                    <a:pt x="917448" y="0"/>
                  </a:lnTo>
                  <a:lnTo>
                    <a:pt x="966176" y="1245"/>
                  </a:lnTo>
                  <a:lnTo>
                    <a:pt x="1014241" y="4939"/>
                  </a:lnTo>
                  <a:lnTo>
                    <a:pt x="1061580" y="11021"/>
                  </a:lnTo>
                  <a:lnTo>
                    <a:pt x="1108129" y="19427"/>
                  </a:lnTo>
                  <a:lnTo>
                    <a:pt x="1153826" y="30096"/>
                  </a:lnTo>
                  <a:lnTo>
                    <a:pt x="1198606" y="42966"/>
                  </a:lnTo>
                  <a:lnTo>
                    <a:pt x="1242406" y="57975"/>
                  </a:lnTo>
                  <a:lnTo>
                    <a:pt x="1285164" y="75060"/>
                  </a:lnTo>
                  <a:lnTo>
                    <a:pt x="1326814" y="94160"/>
                  </a:lnTo>
                  <a:lnTo>
                    <a:pt x="1367295" y="115213"/>
                  </a:lnTo>
                  <a:lnTo>
                    <a:pt x="1406543" y="138155"/>
                  </a:lnTo>
                  <a:lnTo>
                    <a:pt x="1444493" y="162927"/>
                  </a:lnTo>
                  <a:lnTo>
                    <a:pt x="1481084" y="189464"/>
                  </a:lnTo>
                  <a:lnTo>
                    <a:pt x="1516252" y="217706"/>
                  </a:lnTo>
                  <a:lnTo>
                    <a:pt x="1549932" y="247589"/>
                  </a:lnTo>
                  <a:lnTo>
                    <a:pt x="1582063" y="279053"/>
                  </a:lnTo>
                  <a:lnTo>
                    <a:pt x="1612580" y="312035"/>
                  </a:lnTo>
                  <a:lnTo>
                    <a:pt x="1641419" y="346472"/>
                  </a:lnTo>
                  <a:lnTo>
                    <a:pt x="1668519" y="382304"/>
                  </a:lnTo>
                  <a:lnTo>
                    <a:pt x="1693815" y="419467"/>
                  </a:lnTo>
                  <a:lnTo>
                    <a:pt x="1717243" y="457899"/>
                  </a:lnTo>
                  <a:lnTo>
                    <a:pt x="1738742" y="497539"/>
                  </a:lnTo>
                  <a:lnTo>
                    <a:pt x="1758246" y="538325"/>
                  </a:lnTo>
                  <a:lnTo>
                    <a:pt x="1775693" y="580194"/>
                  </a:lnTo>
                  <a:lnTo>
                    <a:pt x="1791020" y="623084"/>
                  </a:lnTo>
                  <a:lnTo>
                    <a:pt x="1804162" y="666934"/>
                  </a:lnTo>
                  <a:lnTo>
                    <a:pt x="1815057" y="711681"/>
                  </a:lnTo>
                  <a:lnTo>
                    <a:pt x="1823641" y="757262"/>
                  </a:lnTo>
                  <a:lnTo>
                    <a:pt x="1829851" y="803617"/>
                  </a:lnTo>
                  <a:lnTo>
                    <a:pt x="1833624" y="850683"/>
                  </a:lnTo>
                  <a:lnTo>
                    <a:pt x="1834896" y="898398"/>
                  </a:lnTo>
                  <a:lnTo>
                    <a:pt x="1833624" y="946112"/>
                  </a:lnTo>
                  <a:lnTo>
                    <a:pt x="1829851" y="993178"/>
                  </a:lnTo>
                  <a:lnTo>
                    <a:pt x="1823641" y="1039533"/>
                  </a:lnTo>
                  <a:lnTo>
                    <a:pt x="1815057" y="1085114"/>
                  </a:lnTo>
                  <a:lnTo>
                    <a:pt x="1804162" y="1129861"/>
                  </a:lnTo>
                  <a:lnTo>
                    <a:pt x="1791020" y="1173711"/>
                  </a:lnTo>
                  <a:lnTo>
                    <a:pt x="1775693" y="1216601"/>
                  </a:lnTo>
                  <a:lnTo>
                    <a:pt x="1758246" y="1258470"/>
                  </a:lnTo>
                  <a:lnTo>
                    <a:pt x="1738742" y="1299256"/>
                  </a:lnTo>
                  <a:lnTo>
                    <a:pt x="1717243" y="1338896"/>
                  </a:lnTo>
                  <a:lnTo>
                    <a:pt x="1693815" y="1377328"/>
                  </a:lnTo>
                  <a:lnTo>
                    <a:pt x="1668519" y="1414491"/>
                  </a:lnTo>
                  <a:lnTo>
                    <a:pt x="1641419" y="1450323"/>
                  </a:lnTo>
                  <a:lnTo>
                    <a:pt x="1612580" y="1484760"/>
                  </a:lnTo>
                  <a:lnTo>
                    <a:pt x="1582063" y="1517742"/>
                  </a:lnTo>
                  <a:lnTo>
                    <a:pt x="1549932" y="1549206"/>
                  </a:lnTo>
                  <a:lnTo>
                    <a:pt x="1516252" y="1579089"/>
                  </a:lnTo>
                  <a:lnTo>
                    <a:pt x="1481084" y="1607331"/>
                  </a:lnTo>
                  <a:lnTo>
                    <a:pt x="1444493" y="1633868"/>
                  </a:lnTo>
                  <a:lnTo>
                    <a:pt x="1406543" y="1658640"/>
                  </a:lnTo>
                  <a:lnTo>
                    <a:pt x="1367295" y="1681582"/>
                  </a:lnTo>
                  <a:lnTo>
                    <a:pt x="1326814" y="1702635"/>
                  </a:lnTo>
                  <a:lnTo>
                    <a:pt x="1285164" y="1721735"/>
                  </a:lnTo>
                  <a:lnTo>
                    <a:pt x="1242406" y="1738820"/>
                  </a:lnTo>
                  <a:lnTo>
                    <a:pt x="1198606" y="1753829"/>
                  </a:lnTo>
                  <a:lnTo>
                    <a:pt x="1153826" y="1766699"/>
                  </a:lnTo>
                  <a:lnTo>
                    <a:pt x="1108129" y="1777368"/>
                  </a:lnTo>
                  <a:lnTo>
                    <a:pt x="1061580" y="1785774"/>
                  </a:lnTo>
                  <a:lnTo>
                    <a:pt x="1014241" y="1791856"/>
                  </a:lnTo>
                  <a:lnTo>
                    <a:pt x="966176" y="1795550"/>
                  </a:lnTo>
                  <a:lnTo>
                    <a:pt x="917448" y="1796796"/>
                  </a:lnTo>
                  <a:lnTo>
                    <a:pt x="868719" y="1795550"/>
                  </a:lnTo>
                  <a:lnTo>
                    <a:pt x="820654" y="1791856"/>
                  </a:lnTo>
                  <a:lnTo>
                    <a:pt x="773315" y="1785774"/>
                  </a:lnTo>
                  <a:lnTo>
                    <a:pt x="726766" y="1777368"/>
                  </a:lnTo>
                  <a:lnTo>
                    <a:pt x="681069" y="1766699"/>
                  </a:lnTo>
                  <a:lnTo>
                    <a:pt x="636289" y="1753829"/>
                  </a:lnTo>
                  <a:lnTo>
                    <a:pt x="592489" y="1738820"/>
                  </a:lnTo>
                  <a:lnTo>
                    <a:pt x="549731" y="1721735"/>
                  </a:lnTo>
                  <a:lnTo>
                    <a:pt x="508081" y="1702635"/>
                  </a:lnTo>
                  <a:lnTo>
                    <a:pt x="467600" y="1681582"/>
                  </a:lnTo>
                  <a:lnTo>
                    <a:pt x="428352" y="1658640"/>
                  </a:lnTo>
                  <a:lnTo>
                    <a:pt x="390402" y="1633868"/>
                  </a:lnTo>
                  <a:lnTo>
                    <a:pt x="353811" y="1607331"/>
                  </a:lnTo>
                  <a:lnTo>
                    <a:pt x="318643" y="1579089"/>
                  </a:lnTo>
                  <a:lnTo>
                    <a:pt x="284963" y="1549206"/>
                  </a:lnTo>
                  <a:lnTo>
                    <a:pt x="252832" y="1517742"/>
                  </a:lnTo>
                  <a:lnTo>
                    <a:pt x="222315" y="1484760"/>
                  </a:lnTo>
                  <a:lnTo>
                    <a:pt x="193476" y="1450323"/>
                  </a:lnTo>
                  <a:lnTo>
                    <a:pt x="166376" y="1414491"/>
                  </a:lnTo>
                  <a:lnTo>
                    <a:pt x="141080" y="1377328"/>
                  </a:lnTo>
                  <a:lnTo>
                    <a:pt x="117652" y="1338896"/>
                  </a:lnTo>
                  <a:lnTo>
                    <a:pt x="96153" y="1299256"/>
                  </a:lnTo>
                  <a:lnTo>
                    <a:pt x="76649" y="1258470"/>
                  </a:lnTo>
                  <a:lnTo>
                    <a:pt x="59202" y="1216601"/>
                  </a:lnTo>
                  <a:lnTo>
                    <a:pt x="43875" y="1173711"/>
                  </a:lnTo>
                  <a:lnTo>
                    <a:pt x="30733" y="1129861"/>
                  </a:lnTo>
                  <a:lnTo>
                    <a:pt x="19838" y="1085114"/>
                  </a:lnTo>
                  <a:lnTo>
                    <a:pt x="11254" y="1039533"/>
                  </a:lnTo>
                  <a:lnTo>
                    <a:pt x="5044" y="993178"/>
                  </a:lnTo>
                  <a:lnTo>
                    <a:pt x="1271" y="946112"/>
                  </a:lnTo>
                  <a:lnTo>
                    <a:pt x="0" y="89839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5071364" y="3661409"/>
            <a:ext cx="1619250" cy="104013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700" marR="5080">
              <a:lnSpc>
                <a:spcPct val="100600"/>
              </a:lnSpc>
              <a:spcBef>
                <a:spcPts val="85"/>
              </a:spcBef>
            </a:pPr>
            <a:r>
              <a:rPr dirty="0" sz="1600" spc="-75">
                <a:solidFill>
                  <a:srgbClr val="EA7100"/>
                </a:solidFill>
                <a:latin typeface="Calibri"/>
                <a:cs typeface="Calibri"/>
              </a:rPr>
              <a:t>To</a:t>
            </a:r>
            <a:r>
              <a:rPr dirty="0" sz="1600" spc="-10">
                <a:solidFill>
                  <a:srgbClr val="EA7100"/>
                </a:solidFill>
                <a:latin typeface="Calibri"/>
                <a:cs typeface="Calibri"/>
              </a:rPr>
              <a:t> collect</a:t>
            </a:r>
            <a:r>
              <a:rPr dirty="0" sz="1600" spc="-25">
                <a:solidFill>
                  <a:srgbClr val="EA7100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EA7100"/>
                </a:solidFill>
                <a:latin typeface="Calibri"/>
                <a:cs typeface="Calibri"/>
              </a:rPr>
              <a:t>data</a:t>
            </a:r>
            <a:r>
              <a:rPr dirty="0" sz="1600" spc="-25">
                <a:solidFill>
                  <a:srgbClr val="EA71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EA7100"/>
                </a:solidFill>
                <a:latin typeface="Calibri"/>
                <a:cs typeface="Calibri"/>
              </a:rPr>
              <a:t>with </a:t>
            </a:r>
            <a:r>
              <a:rPr dirty="0" sz="1600" spc="-345">
                <a:solidFill>
                  <a:srgbClr val="EA71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EA7100"/>
                </a:solidFill>
                <a:latin typeface="Calibri"/>
                <a:cs typeface="Calibri"/>
              </a:rPr>
              <a:t>both,</a:t>
            </a:r>
            <a:endParaRPr sz="1600">
              <a:latin typeface="Calibri"/>
              <a:cs typeface="Calibri"/>
            </a:endParaRPr>
          </a:p>
          <a:p>
            <a:pPr algn="ctr" marL="3810">
              <a:lnSpc>
                <a:spcPct val="100000"/>
              </a:lnSpc>
              <a:spcBef>
                <a:spcPts val="285"/>
              </a:spcBef>
            </a:pPr>
            <a:r>
              <a:rPr dirty="0" sz="1600" spc="-10" b="1">
                <a:solidFill>
                  <a:srgbClr val="EA7100"/>
                </a:solidFill>
                <a:latin typeface="Calibri"/>
                <a:cs typeface="Calibri"/>
              </a:rPr>
              <a:t>CLINICAL</a:t>
            </a:r>
            <a:r>
              <a:rPr dirty="0" sz="1600" spc="5" b="1">
                <a:solidFill>
                  <a:srgbClr val="EA7100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EA7100"/>
                </a:solidFill>
                <a:latin typeface="Calibri"/>
                <a:cs typeface="Calibri"/>
              </a:rPr>
              <a:t>&amp;</a:t>
            </a:r>
            <a:r>
              <a:rPr dirty="0" sz="1600" spc="-15" b="1">
                <a:solidFill>
                  <a:srgbClr val="EA7100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EA7100"/>
                </a:solidFill>
                <a:latin typeface="Calibri"/>
                <a:cs typeface="Calibri"/>
              </a:rPr>
              <a:t>IT</a:t>
            </a:r>
            <a:endParaRPr sz="1600">
              <a:latin typeface="Calibri"/>
              <a:cs typeface="Calibri"/>
            </a:endParaRPr>
          </a:p>
          <a:p>
            <a:pPr algn="ctr" marL="1905">
              <a:lnSpc>
                <a:spcPct val="100000"/>
              </a:lnSpc>
              <a:spcBef>
                <a:spcPts val="15"/>
              </a:spcBef>
            </a:pPr>
            <a:r>
              <a:rPr dirty="0" sz="1600" spc="-10" b="1">
                <a:solidFill>
                  <a:srgbClr val="EA7100"/>
                </a:solidFill>
                <a:latin typeface="Calibri"/>
                <a:cs typeface="Calibri"/>
              </a:rPr>
              <a:t>EXPERTISES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272283" y="2668714"/>
            <a:ext cx="4582795" cy="2651125"/>
            <a:chOff x="2272283" y="2668714"/>
            <a:chExt cx="4582795" cy="2651125"/>
          </a:xfrm>
        </p:grpSpPr>
        <p:sp>
          <p:nvSpPr>
            <p:cNvPr id="28" name="object 28"/>
            <p:cNvSpPr/>
            <p:nvPr/>
          </p:nvSpPr>
          <p:spPr>
            <a:xfrm>
              <a:off x="5289804" y="3465575"/>
              <a:ext cx="1188720" cy="635"/>
            </a:xfrm>
            <a:custGeom>
              <a:avLst/>
              <a:gdLst/>
              <a:ahLst/>
              <a:cxnLst/>
              <a:rect l="l" t="t" r="r" b="b"/>
              <a:pathLst>
                <a:path w="1188720" h="635">
                  <a:moveTo>
                    <a:pt x="0" y="0"/>
                  </a:moveTo>
                  <a:lnTo>
                    <a:pt x="1188339" y="381"/>
                  </a:lnTo>
                </a:path>
              </a:pathLst>
            </a:custGeom>
            <a:ln w="9524">
              <a:solidFill>
                <a:srgbClr val="EF84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879085" y="2683001"/>
              <a:ext cx="1962150" cy="2622550"/>
            </a:xfrm>
            <a:custGeom>
              <a:avLst/>
              <a:gdLst/>
              <a:ahLst/>
              <a:cxnLst/>
              <a:rect l="l" t="t" r="r" b="b"/>
              <a:pathLst>
                <a:path w="1962150" h="2622550">
                  <a:moveTo>
                    <a:pt x="1839848" y="2622550"/>
                  </a:moveTo>
                  <a:lnTo>
                    <a:pt x="1434084" y="2258568"/>
                  </a:lnTo>
                </a:path>
                <a:path w="1962150" h="2622550">
                  <a:moveTo>
                    <a:pt x="428878" y="381126"/>
                  </a:moveTo>
                  <a:lnTo>
                    <a:pt x="22860" y="16763"/>
                  </a:lnTo>
                </a:path>
                <a:path w="1962150" h="2622550">
                  <a:moveTo>
                    <a:pt x="1554479" y="396367"/>
                  </a:moveTo>
                  <a:lnTo>
                    <a:pt x="1961641" y="0"/>
                  </a:lnTo>
                </a:path>
                <a:path w="1962150" h="2622550">
                  <a:moveTo>
                    <a:pt x="0" y="2598547"/>
                  </a:moveTo>
                  <a:lnTo>
                    <a:pt x="407162" y="2202180"/>
                  </a:lnTo>
                </a:path>
              </a:pathLst>
            </a:custGeom>
            <a:ln w="28575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2283" y="4035551"/>
              <a:ext cx="1013459" cy="333756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5325871" y="3182238"/>
            <a:ext cx="10572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EF8400"/>
                </a:solidFill>
                <a:latin typeface="Calibri"/>
                <a:cs typeface="Calibri"/>
              </a:rPr>
              <a:t>OUR</a:t>
            </a:r>
            <a:r>
              <a:rPr dirty="0" sz="1400" spc="-60" b="1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EF8400"/>
                </a:solidFill>
                <a:latin typeface="Calibri"/>
                <a:cs typeface="Calibri"/>
              </a:rPr>
              <a:t>MISSION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837426" y="1494282"/>
            <a:ext cx="3533140" cy="1211580"/>
            <a:chOff x="6837426" y="1494282"/>
            <a:chExt cx="3533140" cy="1211580"/>
          </a:xfrm>
        </p:grpSpPr>
        <p:sp>
          <p:nvSpPr>
            <p:cNvPr id="33" name="object 33"/>
            <p:cNvSpPr/>
            <p:nvPr/>
          </p:nvSpPr>
          <p:spPr>
            <a:xfrm>
              <a:off x="6837426" y="1494282"/>
              <a:ext cx="3533140" cy="1211580"/>
            </a:xfrm>
            <a:custGeom>
              <a:avLst/>
              <a:gdLst/>
              <a:ahLst/>
              <a:cxnLst/>
              <a:rect l="l" t="t" r="r" b="b"/>
              <a:pathLst>
                <a:path w="3533140" h="1211580">
                  <a:moveTo>
                    <a:pt x="3532631" y="0"/>
                  </a:moveTo>
                  <a:lnTo>
                    <a:pt x="0" y="0"/>
                  </a:lnTo>
                  <a:lnTo>
                    <a:pt x="0" y="1211580"/>
                  </a:lnTo>
                  <a:lnTo>
                    <a:pt x="3532631" y="1211580"/>
                  </a:lnTo>
                  <a:lnTo>
                    <a:pt x="3532631" y="0"/>
                  </a:lnTo>
                  <a:close/>
                </a:path>
              </a:pathLst>
            </a:custGeom>
            <a:solidFill>
              <a:srgbClr val="E2D1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883908" y="1543812"/>
              <a:ext cx="3438525" cy="1112520"/>
            </a:xfrm>
            <a:custGeom>
              <a:avLst/>
              <a:gdLst/>
              <a:ahLst/>
              <a:cxnLst/>
              <a:rect l="l" t="t" r="r" b="b"/>
              <a:pathLst>
                <a:path w="3438525" h="1112520">
                  <a:moveTo>
                    <a:pt x="3438144" y="0"/>
                  </a:moveTo>
                  <a:lnTo>
                    <a:pt x="0" y="0"/>
                  </a:lnTo>
                  <a:lnTo>
                    <a:pt x="0" y="1112519"/>
                  </a:lnTo>
                  <a:lnTo>
                    <a:pt x="3438144" y="1112519"/>
                  </a:lnTo>
                  <a:lnTo>
                    <a:pt x="34381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6883908" y="1543812"/>
              <a:ext cx="3438525" cy="1112520"/>
            </a:xfrm>
            <a:custGeom>
              <a:avLst/>
              <a:gdLst/>
              <a:ahLst/>
              <a:cxnLst/>
              <a:rect l="l" t="t" r="r" b="b"/>
              <a:pathLst>
                <a:path w="3438525" h="1112520">
                  <a:moveTo>
                    <a:pt x="0" y="1112519"/>
                  </a:moveTo>
                  <a:lnTo>
                    <a:pt x="3438144" y="1112519"/>
                  </a:lnTo>
                  <a:lnTo>
                    <a:pt x="3438144" y="0"/>
                  </a:lnTo>
                  <a:lnTo>
                    <a:pt x="0" y="0"/>
                  </a:lnTo>
                  <a:lnTo>
                    <a:pt x="0" y="1112519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1341310" y="1467802"/>
          <a:ext cx="9057640" cy="1252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2504"/>
                <a:gridCol w="1948814"/>
                <a:gridCol w="3532505"/>
              </a:tblGrid>
              <a:tr h="575500">
                <a:tc rowSpan="2">
                  <a:txBody>
                    <a:bodyPr/>
                    <a:lstStyle/>
                    <a:p>
                      <a:pPr marL="1746885">
                        <a:lnSpc>
                          <a:spcPct val="100000"/>
                        </a:lnSpc>
                        <a:spcBef>
                          <a:spcPts val="2270"/>
                        </a:spcBef>
                      </a:pPr>
                      <a:r>
                        <a:rPr dirty="0" sz="3600" b="1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3200" b="1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LINICAL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288290">
                    <a:lnL w="28575">
                      <a:solidFill>
                        <a:srgbClr val="68007E"/>
                      </a:solidFill>
                      <a:prstDash val="solid"/>
                    </a:lnL>
                    <a:lnR w="28575">
                      <a:solidFill>
                        <a:srgbClr val="68007E"/>
                      </a:solidFill>
                      <a:prstDash val="solid"/>
                    </a:lnR>
                    <a:lnT w="28575">
                      <a:solidFill>
                        <a:srgbClr val="68007E"/>
                      </a:solidFill>
                      <a:prstDash val="solid"/>
                    </a:lnT>
                    <a:lnB w="28575">
                      <a:solidFill>
                        <a:srgbClr val="6800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68007E"/>
                      </a:solidFill>
                      <a:prstDash val="solid"/>
                    </a:lnL>
                    <a:lnR w="28575">
                      <a:solidFill>
                        <a:srgbClr val="68007E"/>
                      </a:solidFill>
                      <a:prstDash val="solid"/>
                    </a:lnR>
                    <a:lnB w="12700">
                      <a:solidFill>
                        <a:srgbClr val="68007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963420">
                        <a:lnSpc>
                          <a:spcPct val="100000"/>
                        </a:lnSpc>
                        <a:spcBef>
                          <a:spcPts val="2390"/>
                        </a:spcBef>
                      </a:pPr>
                      <a:r>
                        <a:rPr dirty="0" sz="3600" spc="-15" b="1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AGILE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B="0" marT="303530">
                    <a:lnL w="28575">
                      <a:solidFill>
                        <a:srgbClr val="68007E"/>
                      </a:solidFill>
                      <a:prstDash val="solid"/>
                    </a:lnL>
                    <a:lnR w="28575">
                      <a:solidFill>
                        <a:srgbClr val="68007E"/>
                      </a:solidFill>
                      <a:prstDash val="solid"/>
                    </a:lnR>
                    <a:lnT w="28575">
                      <a:solidFill>
                        <a:srgbClr val="68007E"/>
                      </a:solidFill>
                      <a:prstDash val="solid"/>
                    </a:lnT>
                    <a:lnB w="28575">
                      <a:solidFill>
                        <a:srgbClr val="68007E"/>
                      </a:solidFill>
                      <a:prstDash val="solid"/>
                    </a:lnB>
                  </a:tcPr>
                </a:tc>
              </a:tr>
              <a:tr h="63607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88290">
                    <a:lnL w="28575">
                      <a:solidFill>
                        <a:srgbClr val="68007E"/>
                      </a:solidFill>
                      <a:prstDash val="solid"/>
                    </a:lnL>
                    <a:lnR w="28575">
                      <a:solidFill>
                        <a:srgbClr val="68007E"/>
                      </a:solidFill>
                      <a:prstDash val="solid"/>
                    </a:lnR>
                    <a:lnT w="28575">
                      <a:solidFill>
                        <a:srgbClr val="68007E"/>
                      </a:solidFill>
                      <a:prstDash val="solid"/>
                    </a:lnT>
                    <a:lnB w="28575">
                      <a:solidFill>
                        <a:srgbClr val="6800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68007E"/>
                      </a:solidFill>
                      <a:prstDash val="solid"/>
                    </a:lnL>
                    <a:lnR w="28575">
                      <a:solidFill>
                        <a:srgbClr val="68007E"/>
                      </a:solidFill>
                      <a:prstDash val="solid"/>
                    </a:lnR>
                    <a:lnT w="12700">
                      <a:solidFill>
                        <a:srgbClr val="68007E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03530">
                    <a:lnL w="28575">
                      <a:solidFill>
                        <a:srgbClr val="68007E"/>
                      </a:solidFill>
                      <a:prstDash val="solid"/>
                    </a:lnL>
                    <a:lnR w="28575">
                      <a:solidFill>
                        <a:srgbClr val="68007E"/>
                      </a:solidFill>
                      <a:prstDash val="solid"/>
                    </a:lnR>
                    <a:lnT w="28575">
                      <a:solidFill>
                        <a:srgbClr val="68007E"/>
                      </a:solidFill>
                      <a:prstDash val="solid"/>
                    </a:lnT>
                    <a:lnB w="28575">
                      <a:solidFill>
                        <a:srgbClr val="68007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7" name="object 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61804" y="3742944"/>
            <a:ext cx="518159" cy="850391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8353043" y="1645920"/>
            <a:ext cx="635" cy="936625"/>
          </a:xfrm>
          <a:custGeom>
            <a:avLst/>
            <a:gdLst/>
            <a:ahLst/>
            <a:cxnLst/>
            <a:rect l="l" t="t" r="r" b="b"/>
            <a:pathLst>
              <a:path w="634" h="936625">
                <a:moveTo>
                  <a:pt x="0" y="0"/>
                </a:moveTo>
                <a:lnTo>
                  <a:pt x="380" y="936370"/>
                </a:lnTo>
              </a:path>
            </a:pathLst>
          </a:custGeom>
          <a:ln w="9525">
            <a:solidFill>
              <a:srgbClr val="68007E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pic>
        <p:nvPicPr>
          <p:cNvPr id="39" name="object 3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40880" y="1592580"/>
            <a:ext cx="1121664" cy="1018032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6699694" y="5267134"/>
            <a:ext cx="3561715" cy="1240155"/>
            <a:chOff x="6699694" y="5267134"/>
            <a:chExt cx="3561715" cy="1240155"/>
          </a:xfrm>
        </p:grpSpPr>
        <p:sp>
          <p:nvSpPr>
            <p:cNvPr id="41" name="object 41"/>
            <p:cNvSpPr/>
            <p:nvPr/>
          </p:nvSpPr>
          <p:spPr>
            <a:xfrm>
              <a:off x="6713981" y="5281421"/>
              <a:ext cx="3533140" cy="1211580"/>
            </a:xfrm>
            <a:custGeom>
              <a:avLst/>
              <a:gdLst/>
              <a:ahLst/>
              <a:cxnLst/>
              <a:rect l="l" t="t" r="r" b="b"/>
              <a:pathLst>
                <a:path w="3533140" h="1211579">
                  <a:moveTo>
                    <a:pt x="3532631" y="0"/>
                  </a:moveTo>
                  <a:lnTo>
                    <a:pt x="0" y="0"/>
                  </a:lnTo>
                  <a:lnTo>
                    <a:pt x="0" y="1211580"/>
                  </a:lnTo>
                  <a:lnTo>
                    <a:pt x="3532631" y="1211580"/>
                  </a:lnTo>
                  <a:lnTo>
                    <a:pt x="3532631" y="0"/>
                  </a:lnTo>
                  <a:close/>
                </a:path>
              </a:pathLst>
            </a:custGeom>
            <a:solidFill>
              <a:srgbClr val="E2D1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713981" y="5281421"/>
              <a:ext cx="3533140" cy="1211580"/>
            </a:xfrm>
            <a:custGeom>
              <a:avLst/>
              <a:gdLst/>
              <a:ahLst/>
              <a:cxnLst/>
              <a:rect l="l" t="t" r="r" b="b"/>
              <a:pathLst>
                <a:path w="3533140" h="1211579">
                  <a:moveTo>
                    <a:pt x="0" y="1211580"/>
                  </a:moveTo>
                  <a:lnTo>
                    <a:pt x="3532631" y="1211580"/>
                  </a:lnTo>
                  <a:lnTo>
                    <a:pt x="3532631" y="0"/>
                  </a:lnTo>
                  <a:lnTo>
                    <a:pt x="0" y="0"/>
                  </a:lnTo>
                  <a:lnTo>
                    <a:pt x="0" y="1211580"/>
                  </a:lnTo>
                  <a:close/>
                </a:path>
              </a:pathLst>
            </a:custGeom>
            <a:ln w="28575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6760463" y="5329427"/>
              <a:ext cx="3438525" cy="1112520"/>
            </a:xfrm>
            <a:custGeom>
              <a:avLst/>
              <a:gdLst/>
              <a:ahLst/>
              <a:cxnLst/>
              <a:rect l="l" t="t" r="r" b="b"/>
              <a:pathLst>
                <a:path w="3438525" h="1112520">
                  <a:moveTo>
                    <a:pt x="3438144" y="0"/>
                  </a:moveTo>
                  <a:lnTo>
                    <a:pt x="0" y="0"/>
                  </a:lnTo>
                  <a:lnTo>
                    <a:pt x="0" y="1112520"/>
                  </a:lnTo>
                  <a:lnTo>
                    <a:pt x="3438144" y="1112520"/>
                  </a:lnTo>
                  <a:lnTo>
                    <a:pt x="34381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6760463" y="5329427"/>
              <a:ext cx="3438525" cy="1112520"/>
            </a:xfrm>
            <a:custGeom>
              <a:avLst/>
              <a:gdLst/>
              <a:ahLst/>
              <a:cxnLst/>
              <a:rect l="l" t="t" r="r" b="b"/>
              <a:pathLst>
                <a:path w="3438525" h="1112520">
                  <a:moveTo>
                    <a:pt x="0" y="1112520"/>
                  </a:moveTo>
                  <a:lnTo>
                    <a:pt x="3438144" y="1112520"/>
                  </a:lnTo>
                  <a:lnTo>
                    <a:pt x="3438144" y="0"/>
                  </a:lnTo>
                  <a:lnTo>
                    <a:pt x="0" y="0"/>
                  </a:lnTo>
                  <a:lnTo>
                    <a:pt x="0" y="111252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/>
          <p:nvPr/>
        </p:nvSpPr>
        <p:spPr>
          <a:xfrm>
            <a:off x="6728269" y="5602020"/>
            <a:ext cx="35045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7039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solidFill>
                  <a:srgbClr val="68007E"/>
                </a:solidFill>
                <a:latin typeface="Calibri"/>
                <a:cs typeface="Calibri"/>
              </a:rPr>
              <a:t>@HOME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761988" y="5381244"/>
            <a:ext cx="1480820" cy="977900"/>
            <a:chOff x="6761988" y="5381244"/>
            <a:chExt cx="1480820" cy="977900"/>
          </a:xfrm>
        </p:grpSpPr>
        <p:sp>
          <p:nvSpPr>
            <p:cNvPr id="47" name="object 47"/>
            <p:cNvSpPr/>
            <p:nvPr/>
          </p:nvSpPr>
          <p:spPr>
            <a:xfrm>
              <a:off x="8237220" y="5417820"/>
              <a:ext cx="635" cy="936625"/>
            </a:xfrm>
            <a:custGeom>
              <a:avLst/>
              <a:gdLst/>
              <a:ahLst/>
              <a:cxnLst/>
              <a:rect l="l" t="t" r="r" b="b"/>
              <a:pathLst>
                <a:path w="634" h="936625">
                  <a:moveTo>
                    <a:pt x="0" y="0"/>
                  </a:moveTo>
                  <a:lnTo>
                    <a:pt x="380" y="936358"/>
                  </a:lnTo>
                </a:path>
              </a:pathLst>
            </a:custGeom>
            <a:ln w="9525">
              <a:solidFill>
                <a:srgbClr val="68007E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61988" y="5381244"/>
              <a:ext cx="1342644" cy="9372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79307" y="1124686"/>
            <a:ext cx="3485515" cy="5678805"/>
            <a:chOff x="8179307" y="1124686"/>
            <a:chExt cx="3485515" cy="56788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86927" y="1124686"/>
              <a:ext cx="2007107" cy="5136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9307" y="1545336"/>
              <a:ext cx="2023872" cy="138379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273033" y="1632965"/>
              <a:ext cx="1841500" cy="1213485"/>
            </a:xfrm>
            <a:custGeom>
              <a:avLst/>
              <a:gdLst/>
              <a:ahLst/>
              <a:cxnLst/>
              <a:rect l="l" t="t" r="r" b="b"/>
              <a:pathLst>
                <a:path w="1841500" h="1213485">
                  <a:moveTo>
                    <a:pt x="1840992" y="0"/>
                  </a:moveTo>
                  <a:lnTo>
                    <a:pt x="0" y="0"/>
                  </a:lnTo>
                  <a:lnTo>
                    <a:pt x="0" y="1213103"/>
                  </a:lnTo>
                  <a:lnTo>
                    <a:pt x="1840992" y="1213103"/>
                  </a:lnTo>
                  <a:lnTo>
                    <a:pt x="1840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273033" y="1632965"/>
              <a:ext cx="1841500" cy="1213485"/>
            </a:xfrm>
            <a:custGeom>
              <a:avLst/>
              <a:gdLst/>
              <a:ahLst/>
              <a:cxnLst/>
              <a:rect l="l" t="t" r="r" b="b"/>
              <a:pathLst>
                <a:path w="1841500" h="1213485">
                  <a:moveTo>
                    <a:pt x="0" y="1213103"/>
                  </a:moveTo>
                  <a:lnTo>
                    <a:pt x="1840992" y="1213103"/>
                  </a:lnTo>
                  <a:lnTo>
                    <a:pt x="1840992" y="0"/>
                  </a:lnTo>
                  <a:lnTo>
                    <a:pt x="0" y="0"/>
                  </a:lnTo>
                  <a:lnTo>
                    <a:pt x="0" y="1213103"/>
                  </a:lnTo>
                  <a:close/>
                </a:path>
              </a:pathLst>
            </a:custGeom>
            <a:ln w="19050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87217" y="177164"/>
            <a:ext cx="589089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10"/>
              <a:t>Clinical</a:t>
            </a:r>
            <a:r>
              <a:rPr dirty="0" sz="4400" spc="-35"/>
              <a:t> </a:t>
            </a:r>
            <a:r>
              <a:rPr dirty="0" sz="4400" spc="-55"/>
              <a:t>Trial</a:t>
            </a:r>
            <a:r>
              <a:rPr dirty="0" sz="4400" spc="-30"/>
              <a:t> </a:t>
            </a:r>
            <a:r>
              <a:rPr dirty="0" sz="4400" spc="-5"/>
              <a:t>Management</a:t>
            </a:r>
            <a:endParaRPr sz="4400"/>
          </a:p>
        </p:txBody>
      </p:sp>
      <p:grpSp>
        <p:nvGrpSpPr>
          <p:cNvPr id="8" name="object 8"/>
          <p:cNvGrpSpPr/>
          <p:nvPr/>
        </p:nvGrpSpPr>
        <p:grpSpPr>
          <a:xfrm>
            <a:off x="3811523" y="1107922"/>
            <a:ext cx="2028825" cy="1804670"/>
            <a:chOff x="3811523" y="1107922"/>
            <a:chExt cx="2028825" cy="180467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1523" y="1107922"/>
              <a:ext cx="2007107" cy="51361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895343" y="1176527"/>
              <a:ext cx="1844039" cy="381000"/>
            </a:xfrm>
            <a:custGeom>
              <a:avLst/>
              <a:gdLst/>
              <a:ahLst/>
              <a:cxnLst/>
              <a:rect l="l" t="t" r="r" b="b"/>
              <a:pathLst>
                <a:path w="1844039" h="381000">
                  <a:moveTo>
                    <a:pt x="1844039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1844039" y="381000"/>
                  </a:lnTo>
                  <a:lnTo>
                    <a:pt x="1844039" y="0"/>
                  </a:lnTo>
                  <a:close/>
                </a:path>
              </a:pathLst>
            </a:custGeom>
            <a:solidFill>
              <a:srgbClr val="6800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6095" y="1519427"/>
              <a:ext cx="2023872" cy="139293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909821" y="1607057"/>
              <a:ext cx="1841500" cy="1222375"/>
            </a:xfrm>
            <a:custGeom>
              <a:avLst/>
              <a:gdLst/>
              <a:ahLst/>
              <a:cxnLst/>
              <a:rect l="l" t="t" r="r" b="b"/>
              <a:pathLst>
                <a:path w="1841500" h="1222375">
                  <a:moveTo>
                    <a:pt x="1840992" y="0"/>
                  </a:moveTo>
                  <a:lnTo>
                    <a:pt x="0" y="0"/>
                  </a:lnTo>
                  <a:lnTo>
                    <a:pt x="0" y="1222248"/>
                  </a:lnTo>
                  <a:lnTo>
                    <a:pt x="1840992" y="1222248"/>
                  </a:lnTo>
                  <a:lnTo>
                    <a:pt x="1840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909821" y="1607057"/>
              <a:ext cx="1841500" cy="1222375"/>
            </a:xfrm>
            <a:custGeom>
              <a:avLst/>
              <a:gdLst/>
              <a:ahLst/>
              <a:cxnLst/>
              <a:rect l="l" t="t" r="r" b="b"/>
              <a:pathLst>
                <a:path w="1841500" h="1222375">
                  <a:moveTo>
                    <a:pt x="0" y="1222248"/>
                  </a:moveTo>
                  <a:lnTo>
                    <a:pt x="1840992" y="1222248"/>
                  </a:lnTo>
                  <a:lnTo>
                    <a:pt x="1840992" y="0"/>
                  </a:lnTo>
                  <a:lnTo>
                    <a:pt x="0" y="0"/>
                  </a:lnTo>
                  <a:lnTo>
                    <a:pt x="0" y="1222248"/>
                  </a:lnTo>
                  <a:close/>
                </a:path>
              </a:pathLst>
            </a:custGeom>
            <a:ln w="19050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3895344" y="1176527"/>
            <a:ext cx="1844039" cy="38100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algn="ctr" marL="643890" marR="637540">
              <a:lnSpc>
                <a:spcPct val="101000"/>
              </a:lnSpc>
              <a:spcBef>
                <a:spcPts val="40"/>
              </a:spcBef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050" spc="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P  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09821" y="1607058"/>
            <a:ext cx="1841500" cy="1222375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314325" marR="464184" indent="-172720">
              <a:lnSpc>
                <a:spcPct val="101099"/>
              </a:lnSpc>
              <a:spcBef>
                <a:spcPts val="730"/>
              </a:spcBef>
              <a:buFont typeface="Wingdings"/>
              <a:buChar char=""/>
              <a:tabLst>
                <a:tab pos="31496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Study design/ protocol </a:t>
            </a:r>
            <a:r>
              <a:rPr dirty="0" sz="900" spc="-19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development</a:t>
            </a:r>
            <a:endParaRPr sz="900">
              <a:latin typeface="Calibri"/>
              <a:cs typeface="Calibri"/>
            </a:endParaRPr>
          </a:p>
          <a:p>
            <a:pPr marL="314325" indent="-172720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31496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Statistical</a:t>
            </a:r>
            <a:r>
              <a:rPr dirty="0" sz="900" spc="-3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analysis</a:t>
            </a:r>
            <a:r>
              <a:rPr dirty="0" sz="900" spc="-1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plan</a:t>
            </a:r>
            <a:endParaRPr sz="900">
              <a:latin typeface="Calibri"/>
              <a:cs typeface="Calibri"/>
            </a:endParaRPr>
          </a:p>
          <a:p>
            <a:pPr marL="314325" marR="412115" indent="-17272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31496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Informed</a:t>
            </a:r>
            <a:r>
              <a:rPr dirty="0" sz="900" spc="-3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Consent</a:t>
            </a:r>
            <a:r>
              <a:rPr dirty="0" sz="900" spc="-2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Form </a:t>
            </a:r>
            <a:r>
              <a:rPr dirty="0" sz="900" spc="-19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development</a:t>
            </a:r>
            <a:endParaRPr sz="900">
              <a:latin typeface="Calibri"/>
              <a:cs typeface="Calibri"/>
            </a:endParaRPr>
          </a:p>
          <a:p>
            <a:pPr marL="314325" indent="-17272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314960" algn="l"/>
              </a:tabLst>
            </a:pPr>
            <a:r>
              <a:rPr dirty="0" sz="900" spc="-10">
                <a:solidFill>
                  <a:srgbClr val="68007E"/>
                </a:solidFill>
                <a:latin typeface="Calibri"/>
                <a:cs typeface="Calibri"/>
              </a:rPr>
              <a:t>F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a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a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bili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ty</a:t>
            </a:r>
            <a:r>
              <a:rPr dirty="0" sz="900" spc="2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a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ssess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m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en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t</a:t>
            </a:r>
            <a:endParaRPr sz="900">
              <a:latin typeface="Calibri"/>
              <a:cs typeface="Calibri"/>
            </a:endParaRPr>
          </a:p>
          <a:p>
            <a:pPr marL="314325" indent="-172720">
              <a:lnSpc>
                <a:spcPct val="100000"/>
              </a:lnSpc>
              <a:spcBef>
                <a:spcPts val="190"/>
              </a:spcBef>
              <a:buFont typeface="Wingdings"/>
              <a:buChar char=""/>
              <a:tabLst>
                <a:tab pos="31496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Selection</a:t>
            </a:r>
            <a:r>
              <a:rPr dirty="0" sz="900" spc="-2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of</a:t>
            </a:r>
            <a:r>
              <a:rPr dirty="0" sz="900" spc="-3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study</a:t>
            </a:r>
            <a:r>
              <a:rPr dirty="0" sz="900" spc="-1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sites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70747" y="1193291"/>
            <a:ext cx="1844039" cy="381000"/>
          </a:xfrm>
          <a:prstGeom prst="rect">
            <a:avLst/>
          </a:prstGeom>
          <a:solidFill>
            <a:srgbClr val="68007E"/>
          </a:solidFill>
        </p:spPr>
        <p:txBody>
          <a:bodyPr wrap="square" lIns="0" tIns="13335" rIns="0" bIns="0" rtlCol="0" vert="horz">
            <a:spAutoFit/>
          </a:bodyPr>
          <a:lstStyle/>
          <a:p>
            <a:pPr algn="ctr" marL="12065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REGULATORY</a:t>
            </a:r>
            <a:endParaRPr sz="1050">
              <a:latin typeface="Calibri"/>
              <a:cs typeface="Calibri"/>
            </a:endParaRPr>
          </a:p>
          <a:p>
            <a:pPr algn="ctr" marL="13335">
              <a:lnSpc>
                <a:spcPct val="100000"/>
              </a:lnSpc>
              <a:spcBef>
                <a:spcPts val="15"/>
              </a:spcBef>
            </a:pP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73033" y="1632966"/>
            <a:ext cx="1841500" cy="1213485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Times New Roman"/>
              <a:cs typeface="Times New Roman"/>
            </a:endParaRPr>
          </a:p>
          <a:p>
            <a:pPr marL="320675" indent="-172720">
              <a:lnSpc>
                <a:spcPct val="100000"/>
              </a:lnSpc>
              <a:buFont typeface="Wingdings"/>
              <a:buChar char=""/>
              <a:tabLst>
                <a:tab pos="32131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Preparation</a:t>
            </a:r>
            <a:r>
              <a:rPr dirty="0" sz="900" spc="-3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and</a:t>
            </a:r>
            <a:r>
              <a:rPr dirty="0" sz="900" spc="-1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submission</a:t>
            </a:r>
            <a:endParaRPr sz="900">
              <a:latin typeface="Calibri"/>
              <a:cs typeface="Calibri"/>
            </a:endParaRPr>
          </a:p>
          <a:p>
            <a:pPr marL="320675" marR="265430" indent="-172720">
              <a:lnSpc>
                <a:spcPct val="100000"/>
              </a:lnSpc>
              <a:spcBef>
                <a:spcPts val="190"/>
              </a:spcBef>
              <a:buFont typeface="Wingdings"/>
              <a:buChar char=""/>
              <a:tabLst>
                <a:tab pos="32131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Interaction with regulatory </a:t>
            </a:r>
            <a:r>
              <a:rPr dirty="0" sz="900" spc="-19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agencies</a:t>
            </a:r>
            <a:endParaRPr sz="900">
              <a:latin typeface="Calibri"/>
              <a:cs typeface="Calibri"/>
            </a:endParaRPr>
          </a:p>
          <a:p>
            <a:pPr marL="320675" marR="599440" indent="-17272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32131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Country-specific 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d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oc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u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m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en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tat</a:t>
            </a:r>
            <a:r>
              <a:rPr dirty="0" sz="900" spc="-10">
                <a:solidFill>
                  <a:srgbClr val="68007E"/>
                </a:solidFill>
                <a:latin typeface="Calibri"/>
                <a:cs typeface="Calibri"/>
              </a:rPr>
              <a:t>i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on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a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n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d 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submissions</a:t>
            </a:r>
            <a:endParaRPr sz="900">
              <a:latin typeface="Calibri"/>
              <a:cs typeface="Calibri"/>
            </a:endParaRPr>
          </a:p>
          <a:p>
            <a:pPr marL="320675" indent="-17272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32131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End-of-trials</a:t>
            </a:r>
            <a:r>
              <a:rPr dirty="0" sz="900" spc="-3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declaration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648967" y="2968713"/>
            <a:ext cx="2024380" cy="1804670"/>
            <a:chOff x="1648967" y="2968713"/>
            <a:chExt cx="2024380" cy="180467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5063" y="2968713"/>
              <a:ext cx="2007108" cy="51210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738883" y="3037332"/>
              <a:ext cx="1844039" cy="379730"/>
            </a:xfrm>
            <a:custGeom>
              <a:avLst/>
              <a:gdLst/>
              <a:ahLst/>
              <a:cxnLst/>
              <a:rect l="l" t="t" r="r" b="b"/>
              <a:pathLst>
                <a:path w="1844039" h="379729">
                  <a:moveTo>
                    <a:pt x="1844040" y="0"/>
                  </a:moveTo>
                  <a:lnTo>
                    <a:pt x="0" y="0"/>
                  </a:lnTo>
                  <a:lnTo>
                    <a:pt x="0" y="379475"/>
                  </a:lnTo>
                  <a:lnTo>
                    <a:pt x="1844040" y="379475"/>
                  </a:lnTo>
                  <a:lnTo>
                    <a:pt x="1844040" y="0"/>
                  </a:lnTo>
                  <a:close/>
                </a:path>
              </a:pathLst>
            </a:custGeom>
            <a:solidFill>
              <a:srgbClr val="6800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8967" y="3380232"/>
              <a:ext cx="2023872" cy="139293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742693" y="3467862"/>
              <a:ext cx="1841500" cy="1222375"/>
            </a:xfrm>
            <a:custGeom>
              <a:avLst/>
              <a:gdLst/>
              <a:ahLst/>
              <a:cxnLst/>
              <a:rect l="l" t="t" r="r" b="b"/>
              <a:pathLst>
                <a:path w="1841500" h="1222375">
                  <a:moveTo>
                    <a:pt x="0" y="1222248"/>
                  </a:moveTo>
                  <a:lnTo>
                    <a:pt x="1840992" y="1222248"/>
                  </a:lnTo>
                  <a:lnTo>
                    <a:pt x="1840992" y="0"/>
                  </a:lnTo>
                  <a:lnTo>
                    <a:pt x="0" y="0"/>
                  </a:lnTo>
                  <a:lnTo>
                    <a:pt x="0" y="1222248"/>
                  </a:lnTo>
                  <a:close/>
                </a:path>
              </a:pathLst>
            </a:custGeom>
            <a:ln w="19050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1738883" y="3037332"/>
            <a:ext cx="1844039" cy="37973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495300" marR="486409" indent="182880">
              <a:lnSpc>
                <a:spcPct val="101000"/>
              </a:lnSpc>
              <a:spcBef>
                <a:spcPts val="200"/>
              </a:spcBef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PROJECT </a:t>
            </a:r>
            <a:r>
              <a:rPr dirty="0" sz="105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MAN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GEME</a:t>
            </a:r>
            <a:r>
              <a:rPr dirty="0" sz="105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49882" y="3588765"/>
            <a:ext cx="1418590" cy="81216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90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Stakeholders</a:t>
            </a:r>
            <a:r>
              <a:rPr dirty="0" sz="900" spc="-2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coordination</a:t>
            </a:r>
            <a:endParaRPr sz="9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Lifecycle</a:t>
            </a:r>
            <a:r>
              <a:rPr dirty="0" sz="900" spc="-4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management</a:t>
            </a:r>
            <a:endParaRPr sz="9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00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Budget</a:t>
            </a:r>
            <a:r>
              <a:rPr dirty="0" sz="900" spc="-2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management</a:t>
            </a:r>
            <a:endParaRPr sz="900">
              <a:latin typeface="Calibri"/>
              <a:cs typeface="Calibri"/>
            </a:endParaRPr>
          </a:p>
          <a:p>
            <a:pPr marL="184785" marR="222250" indent="-172720">
              <a:lnSpc>
                <a:spcPct val="101099"/>
              </a:lnSpc>
              <a:spcBef>
                <a:spcPts val="180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Investigator</a:t>
            </a:r>
            <a:r>
              <a:rPr dirty="0" sz="900" spc="-4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meetings </a:t>
            </a:r>
            <a:r>
              <a:rPr dirty="0" sz="900" spc="-19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management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825240" y="2941294"/>
            <a:ext cx="2024380" cy="1801495"/>
            <a:chOff x="3825240" y="2941294"/>
            <a:chExt cx="2024380" cy="1801495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32860" y="2941294"/>
              <a:ext cx="2007108" cy="51361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916680" y="3009900"/>
              <a:ext cx="1844039" cy="381000"/>
            </a:xfrm>
            <a:custGeom>
              <a:avLst/>
              <a:gdLst/>
              <a:ahLst/>
              <a:cxnLst/>
              <a:rect l="l" t="t" r="r" b="b"/>
              <a:pathLst>
                <a:path w="1844039" h="381000">
                  <a:moveTo>
                    <a:pt x="1844039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1844039" y="381000"/>
                  </a:lnTo>
                  <a:lnTo>
                    <a:pt x="1844039" y="0"/>
                  </a:lnTo>
                  <a:close/>
                </a:path>
              </a:pathLst>
            </a:custGeom>
            <a:solidFill>
              <a:srgbClr val="6800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5240" y="3349752"/>
              <a:ext cx="2023872" cy="139293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918966" y="3437382"/>
              <a:ext cx="1841500" cy="1222375"/>
            </a:xfrm>
            <a:custGeom>
              <a:avLst/>
              <a:gdLst/>
              <a:ahLst/>
              <a:cxnLst/>
              <a:rect l="l" t="t" r="r" b="b"/>
              <a:pathLst>
                <a:path w="1841500" h="1222375">
                  <a:moveTo>
                    <a:pt x="0" y="1222247"/>
                  </a:moveTo>
                  <a:lnTo>
                    <a:pt x="1840991" y="1222247"/>
                  </a:lnTo>
                  <a:lnTo>
                    <a:pt x="1840991" y="0"/>
                  </a:lnTo>
                  <a:lnTo>
                    <a:pt x="0" y="0"/>
                  </a:lnTo>
                  <a:lnTo>
                    <a:pt x="0" y="1222247"/>
                  </a:lnTo>
                  <a:close/>
                </a:path>
              </a:pathLst>
            </a:custGeom>
            <a:ln w="19050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3916679" y="3009900"/>
            <a:ext cx="1844039" cy="38100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568960" marR="495934" indent="137160">
              <a:lnSpc>
                <a:spcPct val="101000"/>
              </a:lnSpc>
              <a:spcBef>
                <a:spcPts val="254"/>
              </a:spcBef>
            </a:pP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CLINICAL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05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ORI</a:t>
            </a:r>
            <a:r>
              <a:rPr dirty="0" sz="105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31360" y="3540252"/>
            <a:ext cx="1373505" cy="97409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95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Site</a:t>
            </a:r>
            <a:r>
              <a:rPr dirty="0" sz="900" spc="-1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initiation</a:t>
            </a:r>
            <a:r>
              <a:rPr dirty="0" sz="900" spc="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&amp;</a:t>
            </a:r>
            <a:r>
              <a:rPr dirty="0" sz="900" spc="-2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close-out</a:t>
            </a:r>
            <a:endParaRPr sz="9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Interim site</a:t>
            </a:r>
            <a:r>
              <a:rPr dirty="0" sz="900" spc="-1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monitoring</a:t>
            </a:r>
            <a:endParaRPr sz="9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00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Supply</a:t>
            </a:r>
            <a:r>
              <a:rPr dirty="0" sz="900" spc="-1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tracking</a:t>
            </a:r>
            <a:endParaRPr sz="9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Source</a:t>
            </a:r>
            <a:r>
              <a:rPr dirty="0" sz="900" spc="-3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data</a:t>
            </a:r>
            <a:r>
              <a:rPr dirty="0" sz="900" spc="-3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verification</a:t>
            </a:r>
            <a:endParaRPr sz="900">
              <a:latin typeface="Calibri"/>
              <a:cs typeface="Calibri"/>
            </a:endParaRPr>
          </a:p>
          <a:p>
            <a:pPr marL="184785" marR="366395" indent="-172720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TMF</a:t>
            </a:r>
            <a:r>
              <a:rPr dirty="0" sz="900" spc="-1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cr</a:t>
            </a:r>
            <a:r>
              <a:rPr dirty="0" sz="900" spc="-10">
                <a:solidFill>
                  <a:srgbClr val="68007E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at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i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on</a:t>
            </a:r>
            <a:r>
              <a:rPr dirty="0" sz="900" spc="-2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a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n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d 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maintenance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999988" y="2941294"/>
            <a:ext cx="2022475" cy="1807845"/>
            <a:chOff x="5999988" y="2941294"/>
            <a:chExt cx="2022475" cy="1807845"/>
          </a:xfrm>
        </p:grpSpPr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2180" y="2941294"/>
              <a:ext cx="2007107" cy="51361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096000" y="3009900"/>
              <a:ext cx="1844039" cy="381000"/>
            </a:xfrm>
            <a:custGeom>
              <a:avLst/>
              <a:gdLst/>
              <a:ahLst/>
              <a:cxnLst/>
              <a:rect l="l" t="t" r="r" b="b"/>
              <a:pathLst>
                <a:path w="1844040" h="381000">
                  <a:moveTo>
                    <a:pt x="184404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1844040" y="381000"/>
                  </a:lnTo>
                  <a:lnTo>
                    <a:pt x="1844040" y="0"/>
                  </a:lnTo>
                  <a:close/>
                </a:path>
              </a:pathLst>
            </a:custGeom>
            <a:solidFill>
              <a:srgbClr val="6800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99988" y="3355848"/>
              <a:ext cx="2022348" cy="139293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093714" y="3443478"/>
              <a:ext cx="1839595" cy="1222375"/>
            </a:xfrm>
            <a:custGeom>
              <a:avLst/>
              <a:gdLst/>
              <a:ahLst/>
              <a:cxnLst/>
              <a:rect l="l" t="t" r="r" b="b"/>
              <a:pathLst>
                <a:path w="1839595" h="1222375">
                  <a:moveTo>
                    <a:pt x="0" y="1222248"/>
                  </a:moveTo>
                  <a:lnTo>
                    <a:pt x="1839467" y="1222248"/>
                  </a:lnTo>
                  <a:lnTo>
                    <a:pt x="1839467" y="0"/>
                  </a:lnTo>
                  <a:lnTo>
                    <a:pt x="0" y="0"/>
                  </a:lnTo>
                  <a:lnTo>
                    <a:pt x="0" y="1222248"/>
                  </a:lnTo>
                  <a:close/>
                </a:path>
              </a:pathLst>
            </a:custGeom>
            <a:ln w="19050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6096000" y="3009900"/>
            <a:ext cx="1844039" cy="38100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489584" marR="492125" indent="269240">
              <a:lnSpc>
                <a:spcPct val="101000"/>
              </a:lnSpc>
              <a:spcBef>
                <a:spcPts val="180"/>
              </a:spcBef>
            </a:pP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MAN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GEME</a:t>
            </a:r>
            <a:r>
              <a:rPr dirty="0" sz="105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20459" y="3430976"/>
            <a:ext cx="1356360" cy="113728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95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CR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F</a:t>
            </a:r>
            <a:r>
              <a:rPr dirty="0" sz="900" spc="-2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68007E"/>
                </a:solidFill>
                <a:latin typeface="Calibri"/>
                <a:cs typeface="Calibri"/>
              </a:rPr>
              <a:t>d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esi</a:t>
            </a:r>
            <a:r>
              <a:rPr dirty="0" sz="900" spc="-10">
                <a:solidFill>
                  <a:srgbClr val="68007E"/>
                </a:solidFill>
                <a:latin typeface="Calibri"/>
                <a:cs typeface="Calibri"/>
              </a:rPr>
              <a:t>g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n</a:t>
            </a:r>
            <a:endParaRPr sz="9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Data</a:t>
            </a:r>
            <a:r>
              <a:rPr dirty="0" sz="900" spc="-10">
                <a:solidFill>
                  <a:srgbClr val="68007E"/>
                </a:solidFill>
                <a:latin typeface="Calibri"/>
                <a:cs typeface="Calibri"/>
              </a:rPr>
              <a:t>b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a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e</a:t>
            </a:r>
            <a:r>
              <a:rPr dirty="0" sz="900" spc="-3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desig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n</a:t>
            </a:r>
            <a:endParaRPr sz="9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Query</a:t>
            </a:r>
            <a:r>
              <a:rPr dirty="0" sz="900" spc="-2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management</a:t>
            </a:r>
            <a:endParaRPr sz="9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00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Data</a:t>
            </a:r>
            <a:r>
              <a:rPr dirty="0" sz="900" spc="-4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entry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 &amp;</a:t>
            </a:r>
            <a:r>
              <a:rPr dirty="0" sz="900" spc="-2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validation</a:t>
            </a:r>
            <a:endParaRPr sz="9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Database</a:t>
            </a:r>
            <a:r>
              <a:rPr dirty="0" sz="900" spc="-5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lock</a:t>
            </a:r>
            <a:r>
              <a:rPr dirty="0" sz="900" spc="-3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&amp;</a:t>
            </a:r>
            <a:r>
              <a:rPr dirty="0" sz="900" spc="-2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transfer</a:t>
            </a:r>
            <a:endParaRPr sz="90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EDC</a:t>
            </a:r>
            <a:r>
              <a:rPr dirty="0" sz="900" spc="-4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implementation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and </a:t>
            </a:r>
            <a:r>
              <a:rPr dirty="0" sz="900" spc="-18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support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8180831" y="2939770"/>
            <a:ext cx="2024380" cy="1800225"/>
            <a:chOff x="8180831" y="2939770"/>
            <a:chExt cx="2024380" cy="1800225"/>
          </a:xfrm>
        </p:grpSpPr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88451" y="2939770"/>
              <a:ext cx="2007107" cy="51361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272271" y="3008375"/>
              <a:ext cx="1844039" cy="381000"/>
            </a:xfrm>
            <a:custGeom>
              <a:avLst/>
              <a:gdLst/>
              <a:ahLst/>
              <a:cxnLst/>
              <a:rect l="l" t="t" r="r" b="b"/>
              <a:pathLst>
                <a:path w="1844040" h="381000">
                  <a:moveTo>
                    <a:pt x="1844039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1844039" y="381000"/>
                  </a:lnTo>
                  <a:lnTo>
                    <a:pt x="1844039" y="0"/>
                  </a:lnTo>
                  <a:close/>
                </a:path>
              </a:pathLst>
            </a:custGeom>
            <a:solidFill>
              <a:srgbClr val="6800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80831" y="3348227"/>
              <a:ext cx="2023872" cy="1391412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274557" y="3435857"/>
              <a:ext cx="1841500" cy="1221105"/>
            </a:xfrm>
            <a:custGeom>
              <a:avLst/>
              <a:gdLst/>
              <a:ahLst/>
              <a:cxnLst/>
              <a:rect l="l" t="t" r="r" b="b"/>
              <a:pathLst>
                <a:path w="1841500" h="1221104">
                  <a:moveTo>
                    <a:pt x="0" y="1220724"/>
                  </a:moveTo>
                  <a:lnTo>
                    <a:pt x="1840992" y="1220724"/>
                  </a:lnTo>
                  <a:lnTo>
                    <a:pt x="1840992" y="0"/>
                  </a:lnTo>
                  <a:lnTo>
                    <a:pt x="0" y="0"/>
                  </a:lnTo>
                  <a:lnTo>
                    <a:pt x="0" y="1220724"/>
                  </a:lnTo>
                  <a:close/>
                </a:path>
              </a:pathLst>
            </a:custGeom>
            <a:ln w="19049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8272271" y="3008376"/>
            <a:ext cx="1844039" cy="3810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647065" marR="574675" indent="207010">
              <a:lnSpc>
                <a:spcPct val="101000"/>
              </a:lnSpc>
              <a:spcBef>
                <a:spcPts val="130"/>
              </a:spcBef>
            </a:pP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BIO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CS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370823" y="3430976"/>
            <a:ext cx="1423670" cy="113728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95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Sample size</a:t>
            </a:r>
            <a:r>
              <a:rPr dirty="0" sz="900" spc="-1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calculation</a:t>
            </a:r>
            <a:endParaRPr sz="9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Randomization</a:t>
            </a:r>
            <a:r>
              <a:rPr dirty="0" sz="900" spc="-3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schemes</a:t>
            </a:r>
            <a:endParaRPr sz="90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Study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design/</a:t>
            </a:r>
            <a:r>
              <a:rPr dirty="0" sz="900" spc="1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protocol 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development</a:t>
            </a:r>
            <a:r>
              <a:rPr dirty="0" sz="900" spc="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&amp;</a:t>
            </a:r>
            <a:r>
              <a:rPr dirty="0" sz="900" spc="-3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consulting</a:t>
            </a:r>
            <a:endParaRPr sz="9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00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Statistical</a:t>
            </a:r>
            <a:r>
              <a:rPr dirty="0" sz="900" spc="-3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analysis</a:t>
            </a:r>
            <a:r>
              <a:rPr dirty="0" sz="900" spc="-1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plans</a:t>
            </a:r>
            <a:endParaRPr sz="9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Statistical</a:t>
            </a:r>
            <a:r>
              <a:rPr dirty="0" sz="900" spc="-3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programming</a:t>
            </a:r>
            <a:endParaRPr sz="9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Statistical</a:t>
            </a:r>
            <a:r>
              <a:rPr dirty="0" sz="900" spc="-4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reports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655064" y="4771618"/>
            <a:ext cx="2016760" cy="1795780"/>
            <a:chOff x="1655064" y="4771618"/>
            <a:chExt cx="2016760" cy="1795780"/>
          </a:xfrm>
        </p:grpSpPr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55064" y="4771618"/>
              <a:ext cx="2005584" cy="51361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738884" y="4840223"/>
              <a:ext cx="1842770" cy="381000"/>
            </a:xfrm>
            <a:custGeom>
              <a:avLst/>
              <a:gdLst/>
              <a:ahLst/>
              <a:cxnLst/>
              <a:rect l="l" t="t" r="r" b="b"/>
              <a:pathLst>
                <a:path w="1842770" h="381000">
                  <a:moveTo>
                    <a:pt x="1842516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1842516" y="381000"/>
                  </a:lnTo>
                  <a:lnTo>
                    <a:pt x="1842516" y="0"/>
                  </a:lnTo>
                  <a:close/>
                </a:path>
              </a:pathLst>
            </a:custGeom>
            <a:solidFill>
              <a:srgbClr val="6800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8112" y="5173979"/>
              <a:ext cx="2013204" cy="139293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751838" y="5261609"/>
              <a:ext cx="1830705" cy="1222375"/>
            </a:xfrm>
            <a:custGeom>
              <a:avLst/>
              <a:gdLst/>
              <a:ahLst/>
              <a:cxnLst/>
              <a:rect l="l" t="t" r="r" b="b"/>
              <a:pathLst>
                <a:path w="1830704" h="1222375">
                  <a:moveTo>
                    <a:pt x="0" y="1222247"/>
                  </a:moveTo>
                  <a:lnTo>
                    <a:pt x="1830324" y="1222247"/>
                  </a:lnTo>
                  <a:lnTo>
                    <a:pt x="1830324" y="0"/>
                  </a:lnTo>
                  <a:lnTo>
                    <a:pt x="0" y="0"/>
                  </a:lnTo>
                  <a:lnTo>
                    <a:pt x="0" y="1222247"/>
                  </a:lnTo>
                  <a:close/>
                </a:path>
              </a:pathLst>
            </a:custGeom>
            <a:ln w="19050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 txBox="1"/>
          <p:nvPr/>
        </p:nvSpPr>
        <p:spPr>
          <a:xfrm>
            <a:off x="1738883" y="4840223"/>
            <a:ext cx="1842770" cy="38100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582930" marR="575310" indent="93980">
              <a:lnSpc>
                <a:spcPct val="101000"/>
              </a:lnSpc>
              <a:spcBef>
                <a:spcPts val="140"/>
              </a:spcBef>
            </a:pP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QUALITY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868551" y="5414898"/>
            <a:ext cx="1402080" cy="92646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84785" marR="137160" indent="-172720">
              <a:lnSpc>
                <a:spcPct val="101099"/>
              </a:lnSpc>
              <a:spcBef>
                <a:spcPts val="85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QMS</a:t>
            </a:r>
            <a:r>
              <a:rPr dirty="0" sz="900" spc="-4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development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and </a:t>
            </a:r>
            <a:r>
              <a:rPr dirty="0" sz="900" spc="-19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update</a:t>
            </a:r>
            <a:endParaRPr sz="9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Study</a:t>
            </a:r>
            <a:r>
              <a:rPr dirty="0" sz="900" spc="-3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audits</a:t>
            </a:r>
            <a:endParaRPr sz="9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Study</a:t>
            </a:r>
            <a:r>
              <a:rPr dirty="0" sz="900" spc="-2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files</a:t>
            </a:r>
            <a:r>
              <a:rPr dirty="0" sz="900" spc="-1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audit</a:t>
            </a:r>
            <a:endParaRPr sz="900">
              <a:latin typeface="Calibri"/>
              <a:cs typeface="Calibri"/>
            </a:endParaRPr>
          </a:p>
          <a:p>
            <a:pPr marL="184785" marR="5080" indent="-172720">
              <a:lnSpc>
                <a:spcPct val="101299"/>
              </a:lnSpc>
              <a:spcBef>
                <a:spcPts val="175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SOPs implementation and </a:t>
            </a:r>
            <a:r>
              <a:rPr dirty="0" sz="900" spc="-19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control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831335" y="4756378"/>
            <a:ext cx="2018030" cy="1800225"/>
            <a:chOff x="3831335" y="4756378"/>
            <a:chExt cx="2018030" cy="1800225"/>
          </a:xfrm>
        </p:grpSpPr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38955" y="4756378"/>
              <a:ext cx="2007107" cy="513613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922775" y="4824984"/>
              <a:ext cx="1844039" cy="381000"/>
            </a:xfrm>
            <a:custGeom>
              <a:avLst/>
              <a:gdLst/>
              <a:ahLst/>
              <a:cxnLst/>
              <a:rect l="l" t="t" r="r" b="b"/>
              <a:pathLst>
                <a:path w="1844039" h="381000">
                  <a:moveTo>
                    <a:pt x="1844039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1844039" y="381000"/>
                  </a:lnTo>
                  <a:lnTo>
                    <a:pt x="1844039" y="0"/>
                  </a:lnTo>
                  <a:close/>
                </a:path>
              </a:pathLst>
            </a:custGeom>
            <a:solidFill>
              <a:srgbClr val="6800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31335" y="5163312"/>
              <a:ext cx="2017776" cy="1392936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925061" y="5250942"/>
              <a:ext cx="1835150" cy="1222375"/>
            </a:xfrm>
            <a:custGeom>
              <a:avLst/>
              <a:gdLst/>
              <a:ahLst/>
              <a:cxnLst/>
              <a:rect l="l" t="t" r="r" b="b"/>
              <a:pathLst>
                <a:path w="1835150" h="1222375">
                  <a:moveTo>
                    <a:pt x="0" y="1222247"/>
                  </a:moveTo>
                  <a:lnTo>
                    <a:pt x="1834895" y="1222247"/>
                  </a:lnTo>
                  <a:lnTo>
                    <a:pt x="1834895" y="0"/>
                  </a:lnTo>
                  <a:lnTo>
                    <a:pt x="0" y="0"/>
                  </a:lnTo>
                  <a:lnTo>
                    <a:pt x="0" y="1222247"/>
                  </a:lnTo>
                  <a:close/>
                </a:path>
              </a:pathLst>
            </a:custGeom>
            <a:ln w="19050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/>
          <p:cNvSpPr txBox="1"/>
          <p:nvPr/>
        </p:nvSpPr>
        <p:spPr>
          <a:xfrm>
            <a:off x="3922776" y="4824984"/>
            <a:ext cx="1844039" cy="38100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643890" marR="635635">
              <a:lnSpc>
                <a:spcPct val="101000"/>
              </a:lnSpc>
              <a:spcBef>
                <a:spcPts val="195"/>
              </a:spcBef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NG  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030726" y="5373370"/>
            <a:ext cx="1539240" cy="10121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84785" marR="300990" indent="-172720">
              <a:lnSpc>
                <a:spcPct val="100600"/>
              </a:lnSpc>
              <a:spcBef>
                <a:spcPts val="90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Study</a:t>
            </a:r>
            <a:r>
              <a:rPr dirty="0" sz="900" spc="-2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specific</a:t>
            </a:r>
            <a:r>
              <a:rPr dirty="0" sz="900" spc="-3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training: </a:t>
            </a:r>
            <a:r>
              <a:rPr dirty="0" sz="900" spc="-19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investigators/site 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staff/EDC/QA</a:t>
            </a:r>
            <a:endParaRPr sz="90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Off study training: 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CRA/Clinical 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Research/Regulatory/Clinical </a:t>
            </a:r>
            <a:r>
              <a:rPr dirty="0" sz="900" spc="-19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Research</a:t>
            </a:r>
            <a:r>
              <a:rPr dirty="0" sz="900" spc="-2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for</a:t>
            </a:r>
            <a:r>
              <a:rPr dirty="0" sz="900" spc="-2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investigators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6003035" y="4756378"/>
            <a:ext cx="2021205" cy="1809114"/>
            <a:chOff x="6003035" y="4756378"/>
            <a:chExt cx="2021205" cy="1809114"/>
          </a:xfrm>
        </p:grpSpPr>
        <p:pic>
          <p:nvPicPr>
            <p:cNvPr id="61" name="object 6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15227" y="4756378"/>
              <a:ext cx="2007107" cy="513613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6099047" y="4824984"/>
              <a:ext cx="1844039" cy="381000"/>
            </a:xfrm>
            <a:custGeom>
              <a:avLst/>
              <a:gdLst/>
              <a:ahLst/>
              <a:cxnLst/>
              <a:rect l="l" t="t" r="r" b="b"/>
              <a:pathLst>
                <a:path w="1844040" h="381000">
                  <a:moveTo>
                    <a:pt x="184404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1844040" y="381000"/>
                  </a:lnTo>
                  <a:lnTo>
                    <a:pt x="1844040" y="0"/>
                  </a:lnTo>
                  <a:close/>
                </a:path>
              </a:pathLst>
            </a:custGeom>
            <a:solidFill>
              <a:srgbClr val="6800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03035" y="5172456"/>
              <a:ext cx="2020823" cy="1392936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096761" y="5260086"/>
              <a:ext cx="1838325" cy="1222375"/>
            </a:xfrm>
            <a:custGeom>
              <a:avLst/>
              <a:gdLst/>
              <a:ahLst/>
              <a:cxnLst/>
              <a:rect l="l" t="t" r="r" b="b"/>
              <a:pathLst>
                <a:path w="1838325" h="1222375">
                  <a:moveTo>
                    <a:pt x="0" y="1222248"/>
                  </a:moveTo>
                  <a:lnTo>
                    <a:pt x="1837943" y="1222248"/>
                  </a:lnTo>
                  <a:lnTo>
                    <a:pt x="1837943" y="0"/>
                  </a:lnTo>
                  <a:lnTo>
                    <a:pt x="0" y="0"/>
                  </a:lnTo>
                  <a:lnTo>
                    <a:pt x="0" y="1222248"/>
                  </a:lnTo>
                  <a:close/>
                </a:path>
              </a:pathLst>
            </a:custGeom>
            <a:ln w="19050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/>
          <p:cNvSpPr txBox="1"/>
          <p:nvPr/>
        </p:nvSpPr>
        <p:spPr>
          <a:xfrm>
            <a:off x="6099047" y="4824984"/>
            <a:ext cx="1844039" cy="381000"/>
          </a:xfrm>
          <a:prstGeom prst="rect">
            <a:avLst/>
          </a:prstGeom>
        </p:spPr>
        <p:txBody>
          <a:bodyPr wrap="square" lIns="0" tIns="26669" rIns="0" bIns="0" rtlCol="0" vert="horz">
            <a:spAutoFit/>
          </a:bodyPr>
          <a:lstStyle/>
          <a:p>
            <a:pPr marL="661670" marR="478790" indent="-177165">
              <a:lnSpc>
                <a:spcPct val="101000"/>
              </a:lnSpc>
              <a:spcBef>
                <a:spcPts val="209"/>
              </a:spcBef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05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05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RT  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234810" y="5417566"/>
            <a:ext cx="1109345" cy="789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Subject-centered</a:t>
            </a:r>
            <a:endParaRPr sz="9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10"/>
              </a:spcBef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services</a:t>
            </a:r>
            <a:endParaRPr sz="9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Site</a:t>
            </a:r>
            <a:r>
              <a:rPr dirty="0" sz="900" spc="-3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Nurse</a:t>
            </a:r>
            <a:r>
              <a:rPr dirty="0" sz="900" spc="-4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Support</a:t>
            </a:r>
            <a:endParaRPr sz="9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Pha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macy</a:t>
            </a:r>
            <a:r>
              <a:rPr dirty="0" sz="900" spc="-2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se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rv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i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c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Patient</a:t>
            </a:r>
            <a:r>
              <a:rPr dirty="0" sz="900" spc="-4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recruitment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8180831" y="4771618"/>
            <a:ext cx="2024380" cy="1809114"/>
            <a:chOff x="8180831" y="4771618"/>
            <a:chExt cx="2024380" cy="1809114"/>
          </a:xfrm>
        </p:grpSpPr>
        <p:pic>
          <p:nvPicPr>
            <p:cNvPr id="68" name="object 6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89975" y="4771618"/>
              <a:ext cx="2005583" cy="513613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8273795" y="4840223"/>
              <a:ext cx="1842770" cy="381000"/>
            </a:xfrm>
            <a:custGeom>
              <a:avLst/>
              <a:gdLst/>
              <a:ahLst/>
              <a:cxnLst/>
              <a:rect l="l" t="t" r="r" b="b"/>
              <a:pathLst>
                <a:path w="1842770" h="381000">
                  <a:moveTo>
                    <a:pt x="1842516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1842516" y="381000"/>
                  </a:lnTo>
                  <a:lnTo>
                    <a:pt x="1842516" y="0"/>
                  </a:lnTo>
                  <a:close/>
                </a:path>
              </a:pathLst>
            </a:custGeom>
            <a:solidFill>
              <a:srgbClr val="6800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80831" y="5187695"/>
              <a:ext cx="2023872" cy="1392936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8274557" y="5275325"/>
              <a:ext cx="1841500" cy="1222375"/>
            </a:xfrm>
            <a:custGeom>
              <a:avLst/>
              <a:gdLst/>
              <a:ahLst/>
              <a:cxnLst/>
              <a:rect l="l" t="t" r="r" b="b"/>
              <a:pathLst>
                <a:path w="1841500" h="1222375">
                  <a:moveTo>
                    <a:pt x="0" y="1222248"/>
                  </a:moveTo>
                  <a:lnTo>
                    <a:pt x="1840992" y="1222248"/>
                  </a:lnTo>
                  <a:lnTo>
                    <a:pt x="1840992" y="0"/>
                  </a:lnTo>
                  <a:lnTo>
                    <a:pt x="0" y="0"/>
                  </a:lnTo>
                  <a:lnTo>
                    <a:pt x="0" y="1222248"/>
                  </a:lnTo>
                  <a:close/>
                </a:path>
              </a:pathLst>
            </a:custGeom>
            <a:ln w="19050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2" name="object 72"/>
          <p:cNvSpPr txBox="1"/>
          <p:nvPr/>
        </p:nvSpPr>
        <p:spPr>
          <a:xfrm>
            <a:off x="8273795" y="4840223"/>
            <a:ext cx="1842770" cy="38100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45415" marR="46990" indent="203835">
              <a:lnSpc>
                <a:spcPct val="101000"/>
              </a:lnSpc>
              <a:spcBef>
                <a:spcPts val="140"/>
              </a:spcBef>
            </a:pP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PHARMACO/MEDICAL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DEVICE/COSMETO</a:t>
            </a:r>
            <a:r>
              <a:rPr dirty="0" sz="105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VIGILANCE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377808" y="5350459"/>
            <a:ext cx="1200785" cy="83693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90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AE</a:t>
            </a:r>
            <a:r>
              <a:rPr dirty="0" sz="900" spc="-2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and</a:t>
            </a:r>
            <a:r>
              <a:rPr dirty="0" sz="900" spc="-2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SAE</a:t>
            </a:r>
            <a:r>
              <a:rPr dirty="0" sz="900" spc="-2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handling</a:t>
            </a:r>
            <a:endParaRPr sz="9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Coding</a:t>
            </a:r>
            <a:endParaRPr sz="9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00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Safety</a:t>
            </a:r>
            <a:r>
              <a:rPr dirty="0" sz="900" spc="-3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review</a:t>
            </a:r>
            <a:endParaRPr sz="9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Safety</a:t>
            </a:r>
            <a:r>
              <a:rPr dirty="0" sz="900" spc="-2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reports</a:t>
            </a:r>
            <a:r>
              <a:rPr dirty="0" sz="900" spc="-2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writing</a:t>
            </a:r>
            <a:endParaRPr sz="9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Medical</a:t>
            </a:r>
            <a:r>
              <a:rPr dirty="0" sz="900" spc="-3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expertise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74" name="object 7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61160" y="1534667"/>
            <a:ext cx="2022348" cy="1392936"/>
          </a:xfrm>
          <a:prstGeom prst="rect">
            <a:avLst/>
          </a:prstGeom>
        </p:spPr>
      </p:pic>
      <p:sp>
        <p:nvSpPr>
          <p:cNvPr id="75" name="object 75"/>
          <p:cNvSpPr txBox="1"/>
          <p:nvPr/>
        </p:nvSpPr>
        <p:spPr>
          <a:xfrm>
            <a:off x="1754885" y="1622297"/>
            <a:ext cx="1839595" cy="1222375"/>
          </a:xfrm>
          <a:prstGeom prst="rect">
            <a:avLst/>
          </a:prstGeom>
          <a:solidFill>
            <a:srgbClr val="FFFFFF"/>
          </a:solidFill>
          <a:ln w="19050">
            <a:solidFill>
              <a:srgbClr val="68007E"/>
            </a:solidFill>
          </a:ln>
        </p:spPr>
        <p:txBody>
          <a:bodyPr wrap="square" lIns="0" tIns="69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Times New Roman"/>
              <a:cs typeface="Times New Roman"/>
            </a:endParaRPr>
          </a:p>
          <a:p>
            <a:pPr marL="300355" indent="-172720">
              <a:lnSpc>
                <a:spcPct val="100000"/>
              </a:lnSpc>
              <a:buFont typeface="Wingdings"/>
              <a:buChar char=""/>
              <a:tabLst>
                <a:tab pos="30099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Nee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d</a:t>
            </a:r>
            <a:r>
              <a:rPr dirty="0" sz="900" spc="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a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n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aly</a:t>
            </a:r>
            <a:r>
              <a:rPr dirty="0" sz="900" spc="-10">
                <a:solidFill>
                  <a:srgbClr val="68007E"/>
                </a:solidFill>
                <a:latin typeface="Calibri"/>
                <a:cs typeface="Calibri"/>
              </a:rPr>
              <a:t>s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i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  <a:p>
            <a:pPr marL="300355" indent="-172720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30099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Methodology</a:t>
            </a:r>
            <a:endParaRPr sz="900">
              <a:latin typeface="Calibri"/>
              <a:cs typeface="Calibri"/>
            </a:endParaRPr>
          </a:p>
          <a:p>
            <a:pPr marL="300355" indent="-172720">
              <a:lnSpc>
                <a:spcPct val="100000"/>
              </a:lnSpc>
              <a:spcBef>
                <a:spcPts val="200"/>
              </a:spcBef>
              <a:buFont typeface="Wingdings"/>
              <a:buChar char=""/>
              <a:tabLst>
                <a:tab pos="30099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Strategic</a:t>
            </a:r>
            <a:r>
              <a:rPr dirty="0" sz="900" spc="-2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advices</a:t>
            </a:r>
            <a:endParaRPr sz="900">
              <a:latin typeface="Calibri"/>
              <a:cs typeface="Calibri"/>
            </a:endParaRPr>
          </a:p>
          <a:p>
            <a:pPr marL="300355" indent="-17272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30099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Market</a:t>
            </a:r>
            <a:r>
              <a:rPr dirty="0" sz="900" spc="-2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access</a:t>
            </a:r>
            <a:endParaRPr sz="900">
              <a:latin typeface="Calibri"/>
              <a:cs typeface="Calibri"/>
            </a:endParaRPr>
          </a:p>
          <a:p>
            <a:pPr marL="300355" indent="-172720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300990" algn="l"/>
              </a:tabLst>
            </a:pP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C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o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r</a:t>
            </a:r>
            <a:r>
              <a:rPr dirty="0" sz="900" spc="-10">
                <a:solidFill>
                  <a:srgbClr val="68007E"/>
                </a:solidFill>
                <a:latin typeface="Calibri"/>
                <a:cs typeface="Calibri"/>
              </a:rPr>
              <a:t>p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o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ate</a:t>
            </a:r>
            <a:r>
              <a:rPr dirty="0" sz="900" spc="-3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li</a:t>
            </a:r>
            <a:r>
              <a:rPr dirty="0" sz="900" spc="-10">
                <a:solidFill>
                  <a:srgbClr val="68007E"/>
                </a:solidFill>
                <a:latin typeface="Calibri"/>
                <a:cs typeface="Calibri"/>
              </a:rPr>
              <a:t>n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k</a:t>
            </a:r>
            <a:r>
              <a:rPr dirty="0" sz="900" spc="-5">
                <a:solidFill>
                  <a:srgbClr val="68007E"/>
                </a:solidFill>
                <a:latin typeface="Calibri"/>
                <a:cs typeface="Calibri"/>
              </a:rPr>
              <a:t>a</a:t>
            </a:r>
            <a:r>
              <a:rPr dirty="0" sz="900" spc="-10">
                <a:solidFill>
                  <a:srgbClr val="68007E"/>
                </a:solidFill>
                <a:latin typeface="Calibri"/>
                <a:cs typeface="Calibri"/>
              </a:rPr>
              <a:t>g</a:t>
            </a:r>
            <a:r>
              <a:rPr dirty="0" sz="900">
                <a:solidFill>
                  <a:srgbClr val="68007E"/>
                </a:solidFill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76" name="object 7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67255" y="1121638"/>
            <a:ext cx="2005583" cy="513613"/>
          </a:xfrm>
          <a:prstGeom prst="rect">
            <a:avLst/>
          </a:prstGeom>
        </p:spPr>
      </p:pic>
      <p:sp>
        <p:nvSpPr>
          <p:cNvPr id="77" name="object 77"/>
          <p:cNvSpPr txBox="1"/>
          <p:nvPr/>
        </p:nvSpPr>
        <p:spPr>
          <a:xfrm>
            <a:off x="1751076" y="1190244"/>
            <a:ext cx="1842770" cy="381000"/>
          </a:xfrm>
          <a:prstGeom prst="rect">
            <a:avLst/>
          </a:prstGeom>
          <a:solidFill>
            <a:srgbClr val="68007E"/>
          </a:solidFill>
        </p:spPr>
        <p:txBody>
          <a:bodyPr wrap="square" lIns="0" tIns="10160" rIns="0" bIns="0" rtlCol="0" vert="horz">
            <a:spAutoFit/>
          </a:bodyPr>
          <a:lstStyle/>
          <a:p>
            <a:pPr marL="633730" marR="487045" indent="-137160">
              <a:lnSpc>
                <a:spcPct val="101000"/>
              </a:lnSpc>
              <a:spcBef>
                <a:spcPts val="80"/>
              </a:spcBef>
            </a:pP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EVELO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MENT 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STRATEGY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5998464" y="1144498"/>
            <a:ext cx="2024380" cy="1804670"/>
            <a:chOff x="5998464" y="1144498"/>
            <a:chExt cx="2024380" cy="1804670"/>
          </a:xfrm>
        </p:grpSpPr>
        <p:pic>
          <p:nvPicPr>
            <p:cNvPr id="79" name="object 7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06084" y="1144498"/>
              <a:ext cx="2007108" cy="513613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8464" y="1565147"/>
              <a:ext cx="2023872" cy="1383791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6092190" y="1652777"/>
              <a:ext cx="1841500" cy="1213485"/>
            </a:xfrm>
            <a:custGeom>
              <a:avLst/>
              <a:gdLst/>
              <a:ahLst/>
              <a:cxnLst/>
              <a:rect l="l" t="t" r="r" b="b"/>
              <a:pathLst>
                <a:path w="1841500" h="1213485">
                  <a:moveTo>
                    <a:pt x="1840991" y="0"/>
                  </a:moveTo>
                  <a:lnTo>
                    <a:pt x="0" y="0"/>
                  </a:lnTo>
                  <a:lnTo>
                    <a:pt x="0" y="1213103"/>
                  </a:lnTo>
                  <a:lnTo>
                    <a:pt x="1840991" y="1213103"/>
                  </a:lnTo>
                  <a:lnTo>
                    <a:pt x="1840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6092190" y="1652777"/>
              <a:ext cx="1841500" cy="1213485"/>
            </a:xfrm>
            <a:custGeom>
              <a:avLst/>
              <a:gdLst/>
              <a:ahLst/>
              <a:cxnLst/>
              <a:rect l="l" t="t" r="r" b="b"/>
              <a:pathLst>
                <a:path w="1841500" h="1213485">
                  <a:moveTo>
                    <a:pt x="0" y="1213103"/>
                  </a:moveTo>
                  <a:lnTo>
                    <a:pt x="1840991" y="1213103"/>
                  </a:lnTo>
                  <a:lnTo>
                    <a:pt x="1840991" y="0"/>
                  </a:lnTo>
                  <a:lnTo>
                    <a:pt x="0" y="0"/>
                  </a:lnTo>
                  <a:lnTo>
                    <a:pt x="0" y="1213103"/>
                  </a:lnTo>
                  <a:close/>
                </a:path>
              </a:pathLst>
            </a:custGeom>
            <a:ln w="19050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3" name="object 83"/>
          <p:cNvSpPr txBox="1"/>
          <p:nvPr/>
        </p:nvSpPr>
        <p:spPr>
          <a:xfrm>
            <a:off x="6089903" y="1213103"/>
            <a:ext cx="1844039" cy="381000"/>
          </a:xfrm>
          <a:prstGeom prst="rect">
            <a:avLst/>
          </a:prstGeom>
          <a:solidFill>
            <a:srgbClr val="68007E"/>
          </a:solidFill>
        </p:spPr>
        <p:txBody>
          <a:bodyPr wrap="square" lIns="0" tIns="99060" rIns="0" bIns="0" rtlCol="0" vert="horz">
            <a:spAutoFit/>
          </a:bodyPr>
          <a:lstStyle/>
          <a:p>
            <a:pPr marL="487045">
              <a:lnSpc>
                <a:spcPct val="100000"/>
              </a:lnSpc>
              <a:spcBef>
                <a:spcPts val="780"/>
              </a:spcBef>
            </a:pP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E-RECRUTMENT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092190" y="1652777"/>
            <a:ext cx="1841500" cy="1213485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Times New Roman"/>
              <a:cs typeface="Times New Roman"/>
            </a:endParaRPr>
          </a:p>
          <a:p>
            <a:pPr marL="320040" marR="137795" indent="-172720">
              <a:lnSpc>
                <a:spcPct val="101099"/>
              </a:lnSpc>
              <a:buFont typeface="Wingdings"/>
              <a:buChar char=""/>
              <a:tabLst>
                <a:tab pos="320675" algn="l"/>
              </a:tabLst>
            </a:pPr>
            <a:r>
              <a:rPr dirty="0" sz="900" spc="-5">
                <a:solidFill>
                  <a:srgbClr val="68007E"/>
                </a:solidFill>
                <a:latin typeface="Times New Roman"/>
                <a:cs typeface="Times New Roman"/>
              </a:rPr>
              <a:t>Using social media for </a:t>
            </a:r>
            <a:r>
              <a:rPr dirty="0" sz="900">
                <a:solidFill>
                  <a:srgbClr val="68007E"/>
                </a:solidFill>
                <a:latin typeface="Times New Roman"/>
                <a:cs typeface="Times New Roman"/>
              </a:rPr>
              <a:t>patient </a:t>
            </a:r>
            <a:r>
              <a:rPr dirty="0" sz="900" spc="-215">
                <a:solidFill>
                  <a:srgbClr val="68007E"/>
                </a:solidFill>
                <a:latin typeface="Times New Roman"/>
                <a:cs typeface="Times New Roman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Times New Roman"/>
                <a:cs typeface="Times New Roman"/>
              </a:rPr>
              <a:t>recruitment</a:t>
            </a:r>
            <a:endParaRPr sz="900">
              <a:latin typeface="Times New Roman"/>
              <a:cs typeface="Times New Roman"/>
            </a:endParaRPr>
          </a:p>
          <a:p>
            <a:pPr marL="320040" marR="455930" indent="-172720">
              <a:lnSpc>
                <a:spcPct val="100000"/>
              </a:lnSpc>
              <a:spcBef>
                <a:spcPts val="190"/>
              </a:spcBef>
              <a:buFont typeface="Wingdings"/>
              <a:buChar char=""/>
              <a:tabLst>
                <a:tab pos="320675" algn="l"/>
              </a:tabLst>
            </a:pPr>
            <a:r>
              <a:rPr dirty="0" sz="900" spc="-5">
                <a:solidFill>
                  <a:srgbClr val="68007E"/>
                </a:solidFill>
                <a:latin typeface="Times New Roman"/>
                <a:cs typeface="Times New Roman"/>
              </a:rPr>
              <a:t>e-Advertising</a:t>
            </a:r>
            <a:r>
              <a:rPr dirty="0" sz="900" spc="-40">
                <a:solidFill>
                  <a:srgbClr val="68007E"/>
                </a:solidFill>
                <a:latin typeface="Times New Roman"/>
                <a:cs typeface="Times New Roman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Times New Roman"/>
                <a:cs typeface="Times New Roman"/>
              </a:rPr>
              <a:t>(Google, </a:t>
            </a:r>
            <a:r>
              <a:rPr dirty="0" sz="900" spc="-210">
                <a:solidFill>
                  <a:srgbClr val="68007E"/>
                </a:solidFill>
                <a:latin typeface="Times New Roman"/>
                <a:cs typeface="Times New Roman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Times New Roman"/>
                <a:cs typeface="Times New Roman"/>
              </a:rPr>
              <a:t>Facebook,</a:t>
            </a:r>
            <a:r>
              <a:rPr dirty="0" sz="900" spc="-30">
                <a:solidFill>
                  <a:srgbClr val="68007E"/>
                </a:solidFill>
                <a:latin typeface="Times New Roman"/>
                <a:cs typeface="Times New Roman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Times New Roman"/>
                <a:cs typeface="Times New Roman"/>
              </a:rPr>
              <a:t>Twitter)</a:t>
            </a:r>
            <a:endParaRPr sz="900">
              <a:latin typeface="Times New Roman"/>
              <a:cs typeface="Times New Roman"/>
            </a:endParaRPr>
          </a:p>
          <a:p>
            <a:pPr marL="320040" marR="273685" indent="-17272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320675" algn="l"/>
              </a:tabLst>
            </a:pPr>
            <a:r>
              <a:rPr dirty="0" sz="900" spc="-5">
                <a:solidFill>
                  <a:srgbClr val="68007E"/>
                </a:solidFill>
                <a:latin typeface="Times New Roman"/>
                <a:cs typeface="Times New Roman"/>
              </a:rPr>
              <a:t>e</a:t>
            </a:r>
            <a:r>
              <a:rPr dirty="0" sz="900">
                <a:solidFill>
                  <a:srgbClr val="68007E"/>
                </a:solidFill>
                <a:latin typeface="Times New Roman"/>
                <a:cs typeface="Times New Roman"/>
              </a:rPr>
              <a:t>st</a:t>
            </a:r>
            <a:r>
              <a:rPr dirty="0" sz="900" spc="-10">
                <a:solidFill>
                  <a:srgbClr val="68007E"/>
                </a:solidFill>
                <a:latin typeface="Times New Roman"/>
                <a:cs typeface="Times New Roman"/>
              </a:rPr>
              <a:t>a</a:t>
            </a:r>
            <a:r>
              <a:rPr dirty="0" sz="900" spc="5">
                <a:solidFill>
                  <a:srgbClr val="68007E"/>
                </a:solidFill>
                <a:latin typeface="Times New Roman"/>
                <a:cs typeface="Times New Roman"/>
              </a:rPr>
              <a:t>b</a:t>
            </a:r>
            <a:r>
              <a:rPr dirty="0" sz="900">
                <a:solidFill>
                  <a:srgbClr val="68007E"/>
                </a:solidFill>
                <a:latin typeface="Times New Roman"/>
                <a:cs typeface="Times New Roman"/>
              </a:rPr>
              <a:t>li</a:t>
            </a:r>
            <a:r>
              <a:rPr dirty="0" sz="900" spc="-5">
                <a:solidFill>
                  <a:srgbClr val="68007E"/>
                </a:solidFill>
                <a:latin typeface="Times New Roman"/>
                <a:cs typeface="Times New Roman"/>
              </a:rPr>
              <a:t>sh</a:t>
            </a:r>
            <a:r>
              <a:rPr dirty="0" sz="900" spc="-20">
                <a:solidFill>
                  <a:srgbClr val="68007E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68007E"/>
                </a:solidFill>
                <a:latin typeface="Times New Roman"/>
                <a:cs typeface="Times New Roman"/>
              </a:rPr>
              <a:t>r</a:t>
            </a:r>
            <a:r>
              <a:rPr dirty="0" sz="900" spc="-5">
                <a:solidFill>
                  <a:srgbClr val="68007E"/>
                </a:solidFill>
                <a:latin typeface="Times New Roman"/>
                <a:cs typeface="Times New Roman"/>
              </a:rPr>
              <a:t>e</a:t>
            </a:r>
            <a:r>
              <a:rPr dirty="0" sz="900">
                <a:solidFill>
                  <a:srgbClr val="68007E"/>
                </a:solidFill>
                <a:latin typeface="Times New Roman"/>
                <a:cs typeface="Times New Roman"/>
              </a:rPr>
              <a:t>lati</a:t>
            </a:r>
            <a:r>
              <a:rPr dirty="0" sz="900" spc="5">
                <a:solidFill>
                  <a:srgbClr val="68007E"/>
                </a:solidFill>
                <a:latin typeface="Times New Roman"/>
                <a:cs typeface="Times New Roman"/>
              </a:rPr>
              <a:t>on</a:t>
            </a:r>
            <a:r>
              <a:rPr dirty="0" sz="900" spc="-5">
                <a:solidFill>
                  <a:srgbClr val="68007E"/>
                </a:solidFill>
                <a:latin typeface="Times New Roman"/>
                <a:cs typeface="Times New Roman"/>
              </a:rPr>
              <a:t>sh</a:t>
            </a:r>
            <a:r>
              <a:rPr dirty="0" sz="900">
                <a:solidFill>
                  <a:srgbClr val="68007E"/>
                </a:solidFill>
                <a:latin typeface="Times New Roman"/>
                <a:cs typeface="Times New Roman"/>
              </a:rPr>
              <a:t>i</a:t>
            </a:r>
            <a:r>
              <a:rPr dirty="0" sz="900" spc="5">
                <a:solidFill>
                  <a:srgbClr val="68007E"/>
                </a:solidFill>
                <a:latin typeface="Times New Roman"/>
                <a:cs typeface="Times New Roman"/>
              </a:rPr>
              <a:t>p</a:t>
            </a:r>
            <a:r>
              <a:rPr dirty="0" sz="900" spc="-5">
                <a:solidFill>
                  <a:srgbClr val="68007E"/>
                </a:solidFill>
                <a:latin typeface="Times New Roman"/>
                <a:cs typeface="Times New Roman"/>
              </a:rPr>
              <a:t>s</a:t>
            </a:r>
            <a:r>
              <a:rPr dirty="0" sz="900" spc="-40">
                <a:solidFill>
                  <a:srgbClr val="68007E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68007E"/>
                </a:solidFill>
                <a:latin typeface="Times New Roman"/>
                <a:cs typeface="Times New Roman"/>
              </a:rPr>
              <a:t>w</a:t>
            </a:r>
            <a:r>
              <a:rPr dirty="0" sz="900">
                <a:solidFill>
                  <a:srgbClr val="68007E"/>
                </a:solidFill>
                <a:latin typeface="Times New Roman"/>
                <a:cs typeface="Times New Roman"/>
              </a:rPr>
              <a:t>ith  </a:t>
            </a:r>
            <a:r>
              <a:rPr dirty="0" sz="900">
                <a:solidFill>
                  <a:srgbClr val="68007E"/>
                </a:solidFill>
                <a:latin typeface="Times New Roman"/>
                <a:cs typeface="Times New Roman"/>
              </a:rPr>
              <a:t>patients </a:t>
            </a:r>
            <a:r>
              <a:rPr dirty="0" sz="900" spc="-5">
                <a:solidFill>
                  <a:srgbClr val="68007E"/>
                </a:solidFill>
                <a:latin typeface="Times New Roman"/>
                <a:cs typeface="Times New Roman"/>
              </a:rPr>
              <a:t>associations </a:t>
            </a:r>
            <a:r>
              <a:rPr dirty="0" sz="900">
                <a:solidFill>
                  <a:srgbClr val="68007E"/>
                </a:solidFill>
                <a:latin typeface="Times New Roman"/>
                <a:cs typeface="Times New Roman"/>
              </a:rPr>
              <a:t>or </a:t>
            </a:r>
            <a:r>
              <a:rPr dirty="0" sz="900" spc="5">
                <a:solidFill>
                  <a:srgbClr val="68007E"/>
                </a:solidFill>
                <a:latin typeface="Times New Roman"/>
                <a:cs typeface="Times New Roman"/>
              </a:rPr>
              <a:t> </a:t>
            </a:r>
            <a:r>
              <a:rPr dirty="0" sz="900" spc="-5">
                <a:solidFill>
                  <a:srgbClr val="68007E"/>
                </a:solidFill>
                <a:latin typeface="Times New Roman"/>
                <a:cs typeface="Times New Roman"/>
              </a:rPr>
              <a:t>advocacy</a:t>
            </a:r>
            <a:r>
              <a:rPr dirty="0" sz="900" spc="-10">
                <a:solidFill>
                  <a:srgbClr val="68007E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68007E"/>
                </a:solidFill>
                <a:latin typeface="Times New Roman"/>
                <a:cs typeface="Times New Roman"/>
              </a:rPr>
              <a:t>groups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8030" y="4899850"/>
            <a:ext cx="9897110" cy="1903730"/>
            <a:chOff x="1768030" y="4899850"/>
            <a:chExt cx="9897110" cy="1903730"/>
          </a:xfrm>
        </p:grpSpPr>
        <p:sp>
          <p:nvSpPr>
            <p:cNvPr id="3" name="object 3"/>
            <p:cNvSpPr/>
            <p:nvPr/>
          </p:nvSpPr>
          <p:spPr>
            <a:xfrm>
              <a:off x="1782317" y="4914138"/>
              <a:ext cx="1621790" cy="1676400"/>
            </a:xfrm>
            <a:custGeom>
              <a:avLst/>
              <a:gdLst/>
              <a:ahLst/>
              <a:cxnLst/>
              <a:rect l="l" t="t" r="r" b="b"/>
              <a:pathLst>
                <a:path w="1621789" h="1676400">
                  <a:moveTo>
                    <a:pt x="1621535" y="0"/>
                  </a:moveTo>
                  <a:lnTo>
                    <a:pt x="0" y="0"/>
                  </a:lnTo>
                  <a:lnTo>
                    <a:pt x="0" y="1676400"/>
                  </a:lnTo>
                  <a:lnTo>
                    <a:pt x="1621535" y="1676400"/>
                  </a:lnTo>
                  <a:lnTo>
                    <a:pt x="1621535" y="0"/>
                  </a:lnTo>
                  <a:close/>
                </a:path>
              </a:pathLst>
            </a:custGeom>
            <a:solidFill>
              <a:srgbClr val="E2D1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782317" y="4914138"/>
              <a:ext cx="1621790" cy="1676400"/>
            </a:xfrm>
            <a:custGeom>
              <a:avLst/>
              <a:gdLst/>
              <a:ahLst/>
              <a:cxnLst/>
              <a:rect l="l" t="t" r="r" b="b"/>
              <a:pathLst>
                <a:path w="1621789" h="1676400">
                  <a:moveTo>
                    <a:pt x="0" y="1676400"/>
                  </a:moveTo>
                  <a:lnTo>
                    <a:pt x="1621535" y="1676400"/>
                  </a:lnTo>
                  <a:lnTo>
                    <a:pt x="1621535" y="0"/>
                  </a:lnTo>
                  <a:lnTo>
                    <a:pt x="0" y="0"/>
                  </a:lnTo>
                  <a:lnTo>
                    <a:pt x="0" y="1676400"/>
                  </a:lnTo>
                  <a:close/>
                </a:path>
              </a:pathLst>
            </a:custGeom>
            <a:ln w="28575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848611" y="4981956"/>
              <a:ext cx="1489075" cy="1539240"/>
            </a:xfrm>
            <a:custGeom>
              <a:avLst/>
              <a:gdLst/>
              <a:ahLst/>
              <a:cxnLst/>
              <a:rect l="l" t="t" r="r" b="b"/>
              <a:pathLst>
                <a:path w="1489075" h="1539240">
                  <a:moveTo>
                    <a:pt x="1488948" y="0"/>
                  </a:moveTo>
                  <a:lnTo>
                    <a:pt x="0" y="0"/>
                  </a:lnTo>
                  <a:lnTo>
                    <a:pt x="0" y="1539240"/>
                  </a:lnTo>
                  <a:lnTo>
                    <a:pt x="1488948" y="1539240"/>
                  </a:lnTo>
                  <a:lnTo>
                    <a:pt x="1488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48611" y="4981956"/>
              <a:ext cx="1489075" cy="1539240"/>
            </a:xfrm>
            <a:custGeom>
              <a:avLst/>
              <a:gdLst/>
              <a:ahLst/>
              <a:cxnLst/>
              <a:rect l="l" t="t" r="r" b="b"/>
              <a:pathLst>
                <a:path w="1489075" h="1539240">
                  <a:moveTo>
                    <a:pt x="0" y="1539240"/>
                  </a:moveTo>
                  <a:lnTo>
                    <a:pt x="1488948" y="1539240"/>
                  </a:lnTo>
                  <a:lnTo>
                    <a:pt x="1488948" y="0"/>
                  </a:lnTo>
                  <a:lnTo>
                    <a:pt x="0" y="0"/>
                  </a:lnTo>
                  <a:lnTo>
                    <a:pt x="0" y="153924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47817" y="50419"/>
            <a:ext cx="146621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Digi</a:t>
            </a:r>
            <a:r>
              <a:rPr dirty="0" sz="4400" spc="-55"/>
              <a:t>t</a:t>
            </a:r>
            <a:r>
              <a:rPr dirty="0" sz="4400"/>
              <a:t>al</a:t>
            </a:r>
            <a:endParaRPr sz="4400"/>
          </a:p>
        </p:txBody>
      </p:sp>
      <p:sp>
        <p:nvSpPr>
          <p:cNvPr id="8" name="object 8"/>
          <p:cNvSpPr txBox="1"/>
          <p:nvPr/>
        </p:nvSpPr>
        <p:spPr>
          <a:xfrm>
            <a:off x="1843849" y="4977193"/>
            <a:ext cx="1498600" cy="1548765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L="351790" marR="314325" indent="71120">
              <a:lnSpc>
                <a:spcPct val="100699"/>
              </a:lnSpc>
              <a:spcBef>
                <a:spcPts val="810"/>
              </a:spcBef>
            </a:pPr>
            <a:r>
              <a:rPr dirty="0" sz="1400" b="1">
                <a:solidFill>
                  <a:srgbClr val="68007E"/>
                </a:solidFill>
                <a:latin typeface="Calibri"/>
                <a:cs typeface="Calibri"/>
              </a:rPr>
              <a:t>MEDICAL </a:t>
            </a:r>
            <a:r>
              <a:rPr dirty="0" sz="1400" spc="5" b="1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68007E"/>
                </a:solidFill>
                <a:latin typeface="Calibri"/>
                <a:cs typeface="Calibri"/>
              </a:rPr>
              <a:t>S</a:t>
            </a:r>
            <a:r>
              <a:rPr dirty="0" sz="1400" spc="-10" b="1">
                <a:solidFill>
                  <a:srgbClr val="68007E"/>
                </a:solidFill>
                <a:latin typeface="Calibri"/>
                <a:cs typeface="Calibri"/>
              </a:rPr>
              <a:t>O</a:t>
            </a:r>
            <a:r>
              <a:rPr dirty="0" sz="1400" b="1">
                <a:solidFill>
                  <a:srgbClr val="68007E"/>
                </a:solidFill>
                <a:latin typeface="Calibri"/>
                <a:cs typeface="Calibri"/>
              </a:rPr>
              <a:t>FT</a:t>
            </a:r>
            <a:r>
              <a:rPr dirty="0" sz="1400" spc="-65" b="1">
                <a:solidFill>
                  <a:srgbClr val="68007E"/>
                </a:solidFill>
                <a:latin typeface="Calibri"/>
                <a:cs typeface="Calibri"/>
              </a:rPr>
              <a:t>W</a:t>
            </a:r>
            <a:r>
              <a:rPr dirty="0" sz="1400" b="1">
                <a:solidFill>
                  <a:srgbClr val="68007E"/>
                </a:solidFill>
                <a:latin typeface="Calibri"/>
                <a:cs typeface="Calibri"/>
              </a:rPr>
              <a:t>ARE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29930" y="1447990"/>
            <a:ext cx="1685289" cy="4907280"/>
            <a:chOff x="1729930" y="1447990"/>
            <a:chExt cx="1685289" cy="490728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2471" y="5756148"/>
              <a:ext cx="675132" cy="5989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44217" y="1462277"/>
              <a:ext cx="1656714" cy="1617345"/>
            </a:xfrm>
            <a:custGeom>
              <a:avLst/>
              <a:gdLst/>
              <a:ahLst/>
              <a:cxnLst/>
              <a:rect l="l" t="t" r="r" b="b"/>
              <a:pathLst>
                <a:path w="1656714" h="1617345">
                  <a:moveTo>
                    <a:pt x="1656587" y="0"/>
                  </a:moveTo>
                  <a:lnTo>
                    <a:pt x="0" y="0"/>
                  </a:lnTo>
                  <a:lnTo>
                    <a:pt x="0" y="1616964"/>
                  </a:lnTo>
                  <a:lnTo>
                    <a:pt x="1656587" y="1616964"/>
                  </a:lnTo>
                  <a:lnTo>
                    <a:pt x="1656587" y="0"/>
                  </a:lnTo>
                  <a:close/>
                </a:path>
              </a:pathLst>
            </a:custGeom>
            <a:solidFill>
              <a:srgbClr val="E2D1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744217" y="1462277"/>
              <a:ext cx="1656714" cy="1617345"/>
            </a:xfrm>
            <a:custGeom>
              <a:avLst/>
              <a:gdLst/>
              <a:ahLst/>
              <a:cxnLst/>
              <a:rect l="l" t="t" r="r" b="b"/>
              <a:pathLst>
                <a:path w="1656714" h="1617345">
                  <a:moveTo>
                    <a:pt x="0" y="1616964"/>
                  </a:moveTo>
                  <a:lnTo>
                    <a:pt x="1656587" y="1616964"/>
                  </a:lnTo>
                  <a:lnTo>
                    <a:pt x="1656587" y="0"/>
                  </a:lnTo>
                  <a:lnTo>
                    <a:pt x="0" y="0"/>
                  </a:lnTo>
                  <a:lnTo>
                    <a:pt x="0" y="1616964"/>
                  </a:lnTo>
                  <a:close/>
                </a:path>
              </a:pathLst>
            </a:custGeom>
            <a:ln w="28574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810511" y="1528571"/>
              <a:ext cx="1521460" cy="1484630"/>
            </a:xfrm>
            <a:custGeom>
              <a:avLst/>
              <a:gdLst/>
              <a:ahLst/>
              <a:cxnLst/>
              <a:rect l="l" t="t" r="r" b="b"/>
              <a:pathLst>
                <a:path w="1521460" h="1484630">
                  <a:moveTo>
                    <a:pt x="1520952" y="0"/>
                  </a:moveTo>
                  <a:lnTo>
                    <a:pt x="0" y="0"/>
                  </a:lnTo>
                  <a:lnTo>
                    <a:pt x="0" y="1484376"/>
                  </a:lnTo>
                  <a:lnTo>
                    <a:pt x="1520952" y="1484376"/>
                  </a:lnTo>
                  <a:lnTo>
                    <a:pt x="1520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810511" y="1528571"/>
              <a:ext cx="1521460" cy="1484630"/>
            </a:xfrm>
            <a:custGeom>
              <a:avLst/>
              <a:gdLst/>
              <a:ahLst/>
              <a:cxnLst/>
              <a:rect l="l" t="t" r="r" b="b"/>
              <a:pathLst>
                <a:path w="1521460" h="1484630">
                  <a:moveTo>
                    <a:pt x="0" y="1484376"/>
                  </a:moveTo>
                  <a:lnTo>
                    <a:pt x="1520952" y="1484376"/>
                  </a:lnTo>
                  <a:lnTo>
                    <a:pt x="1520952" y="0"/>
                  </a:lnTo>
                  <a:lnTo>
                    <a:pt x="0" y="0"/>
                  </a:lnTo>
                  <a:lnTo>
                    <a:pt x="0" y="1484376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805749" y="1523809"/>
            <a:ext cx="1530985" cy="1494155"/>
          </a:xfrm>
          <a:prstGeom prst="rect">
            <a:avLst/>
          </a:prstGeom>
        </p:spPr>
        <p:txBody>
          <a:bodyPr wrap="square" lIns="0" tIns="118110" rIns="0" bIns="0" rtlCol="0" vert="horz">
            <a:spAutoFit/>
          </a:bodyPr>
          <a:lstStyle/>
          <a:p>
            <a:pPr marL="204470" marR="177800" indent="15240">
              <a:lnSpc>
                <a:spcPct val="100899"/>
              </a:lnSpc>
              <a:spcBef>
                <a:spcPts val="930"/>
              </a:spcBef>
            </a:pPr>
            <a:r>
              <a:rPr dirty="0" sz="1400" spc="-35" b="1">
                <a:solidFill>
                  <a:srgbClr val="68007E"/>
                </a:solidFill>
                <a:latin typeface="Calibri"/>
                <a:cs typeface="Calibri"/>
              </a:rPr>
              <a:t>D</a:t>
            </a:r>
            <a:r>
              <a:rPr dirty="0" sz="1400" spc="-110" b="1">
                <a:solidFill>
                  <a:srgbClr val="68007E"/>
                </a:solidFill>
                <a:latin typeface="Calibri"/>
                <a:cs typeface="Calibri"/>
              </a:rPr>
              <a:t>AT</a:t>
            </a:r>
            <a:r>
              <a:rPr dirty="0" sz="1400" b="1">
                <a:solidFill>
                  <a:srgbClr val="68007E"/>
                </a:solidFill>
                <a:latin typeface="Calibri"/>
                <a:cs typeface="Calibri"/>
              </a:rPr>
              <a:t>A</a:t>
            </a:r>
            <a:r>
              <a:rPr dirty="0" sz="1400" spc="-30" b="1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68007E"/>
                </a:solidFill>
                <a:latin typeface="Calibri"/>
                <a:cs typeface="Calibri"/>
              </a:rPr>
              <a:t>CAPTU</a:t>
            </a:r>
            <a:r>
              <a:rPr dirty="0" sz="1400" b="1">
                <a:solidFill>
                  <a:srgbClr val="68007E"/>
                </a:solidFill>
                <a:latin typeface="Calibri"/>
                <a:cs typeface="Calibri"/>
              </a:rPr>
              <a:t>RE  </a:t>
            </a:r>
            <a:r>
              <a:rPr dirty="0" sz="1400" spc="-5" b="1">
                <a:solidFill>
                  <a:srgbClr val="68007E"/>
                </a:solidFill>
                <a:latin typeface="Calibri"/>
                <a:cs typeface="Calibri"/>
              </a:rPr>
              <a:t>T</a:t>
            </a:r>
            <a:r>
              <a:rPr dirty="0" sz="1400" spc="-25" b="1">
                <a:solidFill>
                  <a:srgbClr val="68007E"/>
                </a:solidFill>
                <a:latin typeface="Calibri"/>
                <a:cs typeface="Calibri"/>
              </a:rPr>
              <a:t>E</a:t>
            </a:r>
            <a:r>
              <a:rPr dirty="0" sz="1400" spc="-5" b="1">
                <a:solidFill>
                  <a:srgbClr val="68007E"/>
                </a:solidFill>
                <a:latin typeface="Calibri"/>
                <a:cs typeface="Calibri"/>
              </a:rPr>
              <a:t>CHNO</a:t>
            </a:r>
            <a:r>
              <a:rPr dirty="0" sz="1400" spc="-30" b="1">
                <a:solidFill>
                  <a:srgbClr val="68007E"/>
                </a:solidFill>
                <a:latin typeface="Calibri"/>
                <a:cs typeface="Calibri"/>
              </a:rPr>
              <a:t>L</a:t>
            </a:r>
            <a:r>
              <a:rPr dirty="0" sz="1400" spc="-5" b="1">
                <a:solidFill>
                  <a:srgbClr val="68007E"/>
                </a:solidFill>
                <a:latin typeface="Calibri"/>
                <a:cs typeface="Calibri"/>
              </a:rPr>
              <a:t>O</a:t>
            </a:r>
            <a:r>
              <a:rPr dirty="0" sz="1400" b="1">
                <a:solidFill>
                  <a:srgbClr val="68007E"/>
                </a:solidFill>
                <a:latin typeface="Calibri"/>
                <a:cs typeface="Calibri"/>
              </a:rPr>
              <a:t>GI</a:t>
            </a:r>
            <a:r>
              <a:rPr dirty="0" sz="1400" spc="-15" b="1">
                <a:solidFill>
                  <a:srgbClr val="68007E"/>
                </a:solidFill>
                <a:latin typeface="Calibri"/>
                <a:cs typeface="Calibri"/>
              </a:rPr>
              <a:t>E</a:t>
            </a:r>
            <a:r>
              <a:rPr dirty="0" sz="1400" b="1">
                <a:solidFill>
                  <a:srgbClr val="68007E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164079" y="1414221"/>
            <a:ext cx="5466715" cy="3406775"/>
            <a:chOff x="2164079" y="1414221"/>
            <a:chExt cx="5466715" cy="340677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4079" y="2007108"/>
              <a:ext cx="879347" cy="100126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2715" y="1741932"/>
              <a:ext cx="2023872" cy="139293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536441" y="1829562"/>
              <a:ext cx="1841500" cy="1222375"/>
            </a:xfrm>
            <a:custGeom>
              <a:avLst/>
              <a:gdLst/>
              <a:ahLst/>
              <a:cxnLst/>
              <a:rect l="l" t="t" r="r" b="b"/>
              <a:pathLst>
                <a:path w="1841500" h="1222375">
                  <a:moveTo>
                    <a:pt x="1840991" y="0"/>
                  </a:moveTo>
                  <a:lnTo>
                    <a:pt x="0" y="0"/>
                  </a:lnTo>
                  <a:lnTo>
                    <a:pt x="0" y="1222248"/>
                  </a:lnTo>
                  <a:lnTo>
                    <a:pt x="1840991" y="1222248"/>
                  </a:lnTo>
                  <a:lnTo>
                    <a:pt x="1840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536441" y="1829562"/>
              <a:ext cx="1841500" cy="1222375"/>
            </a:xfrm>
            <a:custGeom>
              <a:avLst/>
              <a:gdLst/>
              <a:ahLst/>
              <a:cxnLst/>
              <a:rect l="l" t="t" r="r" b="b"/>
              <a:pathLst>
                <a:path w="1841500" h="1222375">
                  <a:moveTo>
                    <a:pt x="0" y="1222248"/>
                  </a:moveTo>
                  <a:lnTo>
                    <a:pt x="1840991" y="1222248"/>
                  </a:lnTo>
                  <a:lnTo>
                    <a:pt x="1840991" y="0"/>
                  </a:lnTo>
                  <a:lnTo>
                    <a:pt x="0" y="0"/>
                  </a:lnTo>
                  <a:lnTo>
                    <a:pt x="0" y="1222248"/>
                  </a:lnTo>
                  <a:close/>
                </a:path>
              </a:pathLst>
            </a:custGeom>
            <a:ln w="19050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0335" y="1414221"/>
              <a:ext cx="2007108" cy="43896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534155" y="1482852"/>
              <a:ext cx="1844039" cy="306705"/>
            </a:xfrm>
            <a:custGeom>
              <a:avLst/>
              <a:gdLst/>
              <a:ahLst/>
              <a:cxnLst/>
              <a:rect l="l" t="t" r="r" b="b"/>
              <a:pathLst>
                <a:path w="1844039" h="306705">
                  <a:moveTo>
                    <a:pt x="1844039" y="0"/>
                  </a:moveTo>
                  <a:lnTo>
                    <a:pt x="0" y="0"/>
                  </a:lnTo>
                  <a:lnTo>
                    <a:pt x="0" y="306324"/>
                  </a:lnTo>
                  <a:lnTo>
                    <a:pt x="1844039" y="306324"/>
                  </a:lnTo>
                  <a:lnTo>
                    <a:pt x="1844039" y="0"/>
                  </a:lnTo>
                  <a:close/>
                </a:path>
              </a:pathLst>
            </a:custGeom>
            <a:solidFill>
              <a:srgbClr val="6800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34739" y="2174748"/>
              <a:ext cx="1694688" cy="46177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3571" y="3427476"/>
              <a:ext cx="2023872" cy="139293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527297" y="3515105"/>
              <a:ext cx="1841500" cy="1222375"/>
            </a:xfrm>
            <a:custGeom>
              <a:avLst/>
              <a:gdLst/>
              <a:ahLst/>
              <a:cxnLst/>
              <a:rect l="l" t="t" r="r" b="b"/>
              <a:pathLst>
                <a:path w="1841500" h="1222375">
                  <a:moveTo>
                    <a:pt x="0" y="1222247"/>
                  </a:moveTo>
                  <a:lnTo>
                    <a:pt x="1840992" y="1222247"/>
                  </a:lnTo>
                  <a:lnTo>
                    <a:pt x="1840992" y="0"/>
                  </a:lnTo>
                  <a:lnTo>
                    <a:pt x="0" y="0"/>
                  </a:lnTo>
                  <a:lnTo>
                    <a:pt x="0" y="1222247"/>
                  </a:lnTo>
                  <a:close/>
                </a:path>
              </a:pathLst>
            </a:custGeom>
            <a:ln w="19050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1191" y="3099765"/>
              <a:ext cx="2007108" cy="43896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6795" y="1741932"/>
              <a:ext cx="2023872" cy="139293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700521" y="1829562"/>
              <a:ext cx="1841500" cy="1222375"/>
            </a:xfrm>
            <a:custGeom>
              <a:avLst/>
              <a:gdLst/>
              <a:ahLst/>
              <a:cxnLst/>
              <a:rect l="l" t="t" r="r" b="b"/>
              <a:pathLst>
                <a:path w="1841500" h="1222375">
                  <a:moveTo>
                    <a:pt x="1840992" y="0"/>
                  </a:moveTo>
                  <a:lnTo>
                    <a:pt x="0" y="0"/>
                  </a:lnTo>
                  <a:lnTo>
                    <a:pt x="0" y="1222248"/>
                  </a:lnTo>
                  <a:lnTo>
                    <a:pt x="1840992" y="1222248"/>
                  </a:lnTo>
                  <a:lnTo>
                    <a:pt x="1840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700521" y="1829562"/>
              <a:ext cx="1841500" cy="1222375"/>
            </a:xfrm>
            <a:custGeom>
              <a:avLst/>
              <a:gdLst/>
              <a:ahLst/>
              <a:cxnLst/>
              <a:rect l="l" t="t" r="r" b="b"/>
              <a:pathLst>
                <a:path w="1841500" h="1222375">
                  <a:moveTo>
                    <a:pt x="0" y="1222248"/>
                  </a:moveTo>
                  <a:lnTo>
                    <a:pt x="1840992" y="1222248"/>
                  </a:lnTo>
                  <a:lnTo>
                    <a:pt x="1840992" y="0"/>
                  </a:lnTo>
                  <a:lnTo>
                    <a:pt x="0" y="0"/>
                  </a:lnTo>
                  <a:lnTo>
                    <a:pt x="0" y="1222248"/>
                  </a:lnTo>
                  <a:close/>
                </a:path>
              </a:pathLst>
            </a:custGeom>
            <a:ln w="19050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14415" y="1414221"/>
              <a:ext cx="2007108" cy="43896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698235" y="1482852"/>
              <a:ext cx="1844039" cy="306705"/>
            </a:xfrm>
            <a:custGeom>
              <a:avLst/>
              <a:gdLst/>
              <a:ahLst/>
              <a:cxnLst/>
              <a:rect l="l" t="t" r="r" b="b"/>
              <a:pathLst>
                <a:path w="1844040" h="306705">
                  <a:moveTo>
                    <a:pt x="1844039" y="0"/>
                  </a:moveTo>
                  <a:lnTo>
                    <a:pt x="0" y="0"/>
                  </a:lnTo>
                  <a:lnTo>
                    <a:pt x="0" y="306324"/>
                  </a:lnTo>
                  <a:lnTo>
                    <a:pt x="1844039" y="306324"/>
                  </a:lnTo>
                  <a:lnTo>
                    <a:pt x="1844039" y="0"/>
                  </a:lnTo>
                  <a:close/>
                </a:path>
              </a:pathLst>
            </a:custGeom>
            <a:solidFill>
              <a:srgbClr val="6800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3525011" y="3168395"/>
            <a:ext cx="1844039" cy="306705"/>
          </a:xfrm>
          <a:prstGeom prst="rect">
            <a:avLst/>
          </a:prstGeom>
          <a:solidFill>
            <a:srgbClr val="68007E"/>
          </a:solidFill>
        </p:spPr>
        <p:txBody>
          <a:bodyPr wrap="square" lIns="0" tIns="72390" rIns="0" bIns="0" rtlCol="0" vert="horz">
            <a:spAutoFit/>
          </a:bodyPr>
          <a:lstStyle/>
          <a:p>
            <a:pPr marL="287020">
              <a:lnSpc>
                <a:spcPct val="100000"/>
              </a:lnSpc>
              <a:spcBef>
                <a:spcPts val="570"/>
              </a:spcBef>
            </a:pPr>
            <a:r>
              <a:rPr dirty="0" sz="1200" spc="-30" b="1">
                <a:solidFill>
                  <a:srgbClr val="FFFFFF"/>
                </a:solidFill>
                <a:latin typeface="Calibri"/>
                <a:cs typeface="Calibri"/>
              </a:rPr>
              <a:t>PATIENT</a:t>
            </a:r>
            <a:r>
              <a:rPr dirty="0" sz="1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REGISTRIES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076700" y="3089186"/>
            <a:ext cx="3543300" cy="1720850"/>
            <a:chOff x="4076700" y="3089186"/>
            <a:chExt cx="3543300" cy="1720850"/>
          </a:xfrm>
        </p:grpSpPr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76700" y="3739895"/>
              <a:ext cx="736091" cy="73609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97652" y="3416807"/>
              <a:ext cx="2022348" cy="139293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691377" y="3504437"/>
              <a:ext cx="1839595" cy="1222375"/>
            </a:xfrm>
            <a:custGeom>
              <a:avLst/>
              <a:gdLst/>
              <a:ahLst/>
              <a:cxnLst/>
              <a:rect l="l" t="t" r="r" b="b"/>
              <a:pathLst>
                <a:path w="1839595" h="1222375">
                  <a:moveTo>
                    <a:pt x="0" y="1222248"/>
                  </a:moveTo>
                  <a:lnTo>
                    <a:pt x="1839468" y="1222248"/>
                  </a:lnTo>
                  <a:lnTo>
                    <a:pt x="1839468" y="0"/>
                  </a:lnTo>
                  <a:lnTo>
                    <a:pt x="0" y="0"/>
                  </a:lnTo>
                  <a:lnTo>
                    <a:pt x="0" y="1222248"/>
                  </a:lnTo>
                  <a:close/>
                </a:path>
              </a:pathLst>
            </a:custGeom>
            <a:ln w="19050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05272" y="3089186"/>
              <a:ext cx="2005583" cy="437349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5689091" y="3157727"/>
            <a:ext cx="1842770" cy="304800"/>
          </a:xfrm>
          <a:prstGeom prst="rect">
            <a:avLst/>
          </a:prstGeom>
          <a:solidFill>
            <a:srgbClr val="68007E"/>
          </a:solidFill>
        </p:spPr>
        <p:txBody>
          <a:bodyPr wrap="square" lIns="0" tIns="71755" rIns="0" bIns="0" rtlCol="0" vert="horz">
            <a:spAutoFit/>
          </a:bodyPr>
          <a:lstStyle/>
          <a:p>
            <a:pPr marL="270510">
              <a:lnSpc>
                <a:spcPct val="100000"/>
              </a:lnSpc>
              <a:spcBef>
                <a:spcPts val="565"/>
              </a:spcBef>
            </a:pPr>
            <a:r>
              <a:rPr dirty="0" sz="1200" spc="-15" b="1">
                <a:solidFill>
                  <a:srgbClr val="FFFFFF"/>
                </a:solidFill>
                <a:latin typeface="Calibri"/>
                <a:cs typeface="Calibri"/>
              </a:rPr>
              <a:t>HOSPITAL</a:t>
            </a:r>
            <a:r>
              <a:rPr dirty="0" sz="1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30" b="1">
                <a:solidFill>
                  <a:srgbClr val="FFFFFF"/>
                </a:solidFill>
                <a:latin typeface="Calibri"/>
                <a:cs typeface="Calibri"/>
              </a:rPr>
              <a:t>DATABASE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746694" y="3160966"/>
            <a:ext cx="5269865" cy="1590675"/>
            <a:chOff x="1746694" y="3160966"/>
            <a:chExt cx="5269865" cy="1590675"/>
          </a:xfrm>
        </p:grpSpPr>
        <p:sp>
          <p:nvSpPr>
            <p:cNvPr id="40" name="object 40"/>
            <p:cNvSpPr/>
            <p:nvPr/>
          </p:nvSpPr>
          <p:spPr>
            <a:xfrm>
              <a:off x="1760982" y="3175254"/>
              <a:ext cx="1640205" cy="1562100"/>
            </a:xfrm>
            <a:custGeom>
              <a:avLst/>
              <a:gdLst/>
              <a:ahLst/>
              <a:cxnLst/>
              <a:rect l="l" t="t" r="r" b="b"/>
              <a:pathLst>
                <a:path w="1640204" h="1562100">
                  <a:moveTo>
                    <a:pt x="1639823" y="0"/>
                  </a:moveTo>
                  <a:lnTo>
                    <a:pt x="0" y="0"/>
                  </a:lnTo>
                  <a:lnTo>
                    <a:pt x="0" y="1562100"/>
                  </a:lnTo>
                  <a:lnTo>
                    <a:pt x="1639823" y="1562100"/>
                  </a:lnTo>
                  <a:lnTo>
                    <a:pt x="1639823" y="0"/>
                  </a:lnTo>
                  <a:close/>
                </a:path>
              </a:pathLst>
            </a:custGeom>
            <a:solidFill>
              <a:srgbClr val="E2D1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760982" y="3175254"/>
              <a:ext cx="1640205" cy="1562100"/>
            </a:xfrm>
            <a:custGeom>
              <a:avLst/>
              <a:gdLst/>
              <a:ahLst/>
              <a:cxnLst/>
              <a:rect l="l" t="t" r="r" b="b"/>
              <a:pathLst>
                <a:path w="1640204" h="1562100">
                  <a:moveTo>
                    <a:pt x="0" y="1562100"/>
                  </a:moveTo>
                  <a:lnTo>
                    <a:pt x="1639823" y="1562100"/>
                  </a:lnTo>
                  <a:lnTo>
                    <a:pt x="1639823" y="0"/>
                  </a:lnTo>
                  <a:lnTo>
                    <a:pt x="0" y="0"/>
                  </a:lnTo>
                  <a:lnTo>
                    <a:pt x="0" y="1562100"/>
                  </a:lnTo>
                  <a:close/>
                </a:path>
              </a:pathLst>
            </a:custGeom>
            <a:ln w="28575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827276" y="3240024"/>
              <a:ext cx="1506220" cy="1432560"/>
            </a:xfrm>
            <a:custGeom>
              <a:avLst/>
              <a:gdLst/>
              <a:ahLst/>
              <a:cxnLst/>
              <a:rect l="l" t="t" r="r" b="b"/>
              <a:pathLst>
                <a:path w="1506220" h="1432560">
                  <a:moveTo>
                    <a:pt x="1505712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1505712" y="1432559"/>
                  </a:lnTo>
                  <a:lnTo>
                    <a:pt x="15057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827276" y="3240024"/>
              <a:ext cx="1506220" cy="1432560"/>
            </a:xfrm>
            <a:custGeom>
              <a:avLst/>
              <a:gdLst/>
              <a:ahLst/>
              <a:cxnLst/>
              <a:rect l="l" t="t" r="r" b="b"/>
              <a:pathLst>
                <a:path w="1506220" h="1432560">
                  <a:moveTo>
                    <a:pt x="0" y="1432559"/>
                  </a:moveTo>
                  <a:lnTo>
                    <a:pt x="1505712" y="1432559"/>
                  </a:lnTo>
                  <a:lnTo>
                    <a:pt x="1505712" y="0"/>
                  </a:lnTo>
                  <a:lnTo>
                    <a:pt x="0" y="0"/>
                  </a:lnTo>
                  <a:lnTo>
                    <a:pt x="0" y="143255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67628" y="3723132"/>
              <a:ext cx="848868" cy="736092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1822513" y="3235261"/>
            <a:ext cx="1515745" cy="144208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47320">
              <a:lnSpc>
                <a:spcPct val="100000"/>
              </a:lnSpc>
              <a:spcBef>
                <a:spcPts val="520"/>
              </a:spcBef>
            </a:pPr>
            <a:r>
              <a:rPr dirty="0" sz="1400" spc="-5" b="1">
                <a:solidFill>
                  <a:srgbClr val="68007E"/>
                </a:solidFill>
                <a:latin typeface="Calibri"/>
                <a:cs typeface="Calibri"/>
              </a:rPr>
              <a:t>WEB</a:t>
            </a:r>
            <a:r>
              <a:rPr dirty="0" sz="1400" spc="-25" b="1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68007E"/>
                </a:solidFill>
                <a:latin typeface="Calibri"/>
                <a:cs typeface="Calibri"/>
              </a:rPr>
              <a:t>PLATFORMS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453705" y="3064573"/>
            <a:ext cx="8578215" cy="3616960"/>
            <a:chOff x="1453705" y="3064573"/>
            <a:chExt cx="8578215" cy="3616960"/>
          </a:xfrm>
        </p:grpSpPr>
        <p:pic>
          <p:nvPicPr>
            <p:cNvPr id="47" name="object 4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5095" y="5288279"/>
              <a:ext cx="2023872" cy="139293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528822" y="5375909"/>
              <a:ext cx="1841500" cy="1222375"/>
            </a:xfrm>
            <a:custGeom>
              <a:avLst/>
              <a:gdLst/>
              <a:ahLst/>
              <a:cxnLst/>
              <a:rect l="l" t="t" r="r" b="b"/>
              <a:pathLst>
                <a:path w="1841500" h="1222375">
                  <a:moveTo>
                    <a:pt x="0" y="1222247"/>
                  </a:moveTo>
                  <a:lnTo>
                    <a:pt x="1840992" y="1222247"/>
                  </a:lnTo>
                  <a:lnTo>
                    <a:pt x="1840992" y="0"/>
                  </a:lnTo>
                  <a:lnTo>
                    <a:pt x="0" y="0"/>
                  </a:lnTo>
                  <a:lnTo>
                    <a:pt x="0" y="1222247"/>
                  </a:lnTo>
                  <a:close/>
                </a:path>
              </a:pathLst>
            </a:custGeom>
            <a:ln w="19050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71115" y="3802379"/>
              <a:ext cx="1001268" cy="757428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458467" y="3069335"/>
              <a:ext cx="8568690" cy="1764030"/>
            </a:xfrm>
            <a:custGeom>
              <a:avLst/>
              <a:gdLst/>
              <a:ahLst/>
              <a:cxnLst/>
              <a:rect l="l" t="t" r="r" b="b"/>
              <a:pathLst>
                <a:path w="8568690" h="1764029">
                  <a:moveTo>
                    <a:pt x="0" y="0"/>
                  </a:moveTo>
                  <a:lnTo>
                    <a:pt x="8568309" y="380"/>
                  </a:lnTo>
                </a:path>
                <a:path w="8568690" h="1764029">
                  <a:moveTo>
                    <a:pt x="0" y="1763268"/>
                  </a:moveTo>
                  <a:lnTo>
                    <a:pt x="6084315" y="1763649"/>
                  </a:lnTo>
                </a:path>
              </a:pathLst>
            </a:custGeom>
            <a:ln w="9525">
              <a:solidFill>
                <a:srgbClr val="68007E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41191" y="4850853"/>
              <a:ext cx="2007108" cy="539534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3525011" y="4920996"/>
            <a:ext cx="1844039" cy="403860"/>
          </a:xfrm>
          <a:prstGeom prst="rect">
            <a:avLst/>
          </a:prstGeom>
          <a:solidFill>
            <a:srgbClr val="68007E"/>
          </a:solidFill>
        </p:spPr>
        <p:txBody>
          <a:bodyPr wrap="square" lIns="0" tIns="3810" rIns="0" bIns="0" rtlCol="0" vert="horz">
            <a:spAutoFit/>
          </a:bodyPr>
          <a:lstStyle/>
          <a:p>
            <a:pPr marL="409575" marR="262890" indent="-268605">
              <a:lnSpc>
                <a:spcPts val="1330"/>
              </a:lnSpc>
              <a:spcBef>
                <a:spcPts val="30"/>
              </a:spcBef>
            </a:pP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dirty="0" sz="11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CAL</a:t>
            </a:r>
            <a:r>
              <a:rPr dirty="0" sz="11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INF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RMAT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ON 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590544" y="4867681"/>
            <a:ext cx="4040504" cy="1816735"/>
            <a:chOff x="3590544" y="4867681"/>
            <a:chExt cx="4040504" cy="1816735"/>
          </a:xfrm>
        </p:grpSpPr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90544" y="5556504"/>
              <a:ext cx="1813560" cy="50292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08320" y="5291328"/>
              <a:ext cx="2022348" cy="139293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5702045" y="5378958"/>
              <a:ext cx="1839595" cy="1222375"/>
            </a:xfrm>
            <a:custGeom>
              <a:avLst/>
              <a:gdLst/>
              <a:ahLst/>
              <a:cxnLst/>
              <a:rect l="l" t="t" r="r" b="b"/>
              <a:pathLst>
                <a:path w="1839595" h="1222375">
                  <a:moveTo>
                    <a:pt x="0" y="1222247"/>
                  </a:moveTo>
                  <a:lnTo>
                    <a:pt x="1839468" y="1222247"/>
                  </a:lnTo>
                  <a:lnTo>
                    <a:pt x="1839468" y="0"/>
                  </a:lnTo>
                  <a:lnTo>
                    <a:pt x="0" y="0"/>
                  </a:lnTo>
                  <a:lnTo>
                    <a:pt x="0" y="1222247"/>
                  </a:lnTo>
                  <a:close/>
                </a:path>
              </a:pathLst>
            </a:custGeom>
            <a:ln w="19050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14416" y="4867681"/>
              <a:ext cx="2007108" cy="519658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5698235" y="4937759"/>
            <a:ext cx="1844039" cy="384175"/>
          </a:xfrm>
          <a:prstGeom prst="rect">
            <a:avLst/>
          </a:prstGeom>
          <a:solidFill>
            <a:srgbClr val="68007E"/>
          </a:solidFill>
        </p:spPr>
        <p:txBody>
          <a:bodyPr wrap="square" lIns="0" tIns="2540" rIns="0" bIns="0" rtlCol="0" vert="horz">
            <a:spAutoFit/>
          </a:bodyPr>
          <a:lstStyle/>
          <a:p>
            <a:pPr algn="ctr" marL="62230">
              <a:lnSpc>
                <a:spcPts val="1320"/>
              </a:lnSpc>
              <a:spcBef>
                <a:spcPts val="20"/>
              </a:spcBef>
            </a:pP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ATIENT</a:t>
            </a:r>
            <a:r>
              <a:rPr dirty="0" sz="11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algn="ctr" marL="62865">
              <a:lnSpc>
                <a:spcPts val="1440"/>
              </a:lnSpc>
            </a:pP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PLATFORM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903976" y="1432598"/>
            <a:ext cx="3836035" cy="4544695"/>
            <a:chOff x="5903976" y="1432598"/>
            <a:chExt cx="3836035" cy="4544695"/>
          </a:xfrm>
        </p:grpSpPr>
        <p:pic>
          <p:nvPicPr>
            <p:cNvPr id="60" name="object 6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03976" y="5571743"/>
              <a:ext cx="1516379" cy="40538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17536" y="1760220"/>
              <a:ext cx="2022348" cy="1392936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7811261" y="1847850"/>
              <a:ext cx="1839595" cy="1222375"/>
            </a:xfrm>
            <a:custGeom>
              <a:avLst/>
              <a:gdLst/>
              <a:ahLst/>
              <a:cxnLst/>
              <a:rect l="l" t="t" r="r" b="b"/>
              <a:pathLst>
                <a:path w="1839595" h="1222375">
                  <a:moveTo>
                    <a:pt x="1839468" y="0"/>
                  </a:moveTo>
                  <a:lnTo>
                    <a:pt x="0" y="0"/>
                  </a:lnTo>
                  <a:lnTo>
                    <a:pt x="0" y="1222248"/>
                  </a:lnTo>
                  <a:lnTo>
                    <a:pt x="1839468" y="1222248"/>
                  </a:lnTo>
                  <a:lnTo>
                    <a:pt x="18394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7811261" y="1847850"/>
              <a:ext cx="1839595" cy="1222375"/>
            </a:xfrm>
            <a:custGeom>
              <a:avLst/>
              <a:gdLst/>
              <a:ahLst/>
              <a:cxnLst/>
              <a:rect l="l" t="t" r="r" b="b"/>
              <a:pathLst>
                <a:path w="1839595" h="1222375">
                  <a:moveTo>
                    <a:pt x="0" y="1222248"/>
                  </a:moveTo>
                  <a:lnTo>
                    <a:pt x="1839468" y="1222248"/>
                  </a:lnTo>
                  <a:lnTo>
                    <a:pt x="1839468" y="0"/>
                  </a:lnTo>
                  <a:lnTo>
                    <a:pt x="0" y="0"/>
                  </a:lnTo>
                  <a:lnTo>
                    <a:pt x="0" y="1222248"/>
                  </a:lnTo>
                  <a:close/>
                </a:path>
              </a:pathLst>
            </a:custGeom>
            <a:ln w="19050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25155" y="1432598"/>
              <a:ext cx="2005583" cy="437349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7808976" y="1501140"/>
              <a:ext cx="1842770" cy="304800"/>
            </a:xfrm>
            <a:custGeom>
              <a:avLst/>
              <a:gdLst/>
              <a:ahLst/>
              <a:cxnLst/>
              <a:rect l="l" t="t" r="r" b="b"/>
              <a:pathLst>
                <a:path w="1842770" h="304800">
                  <a:moveTo>
                    <a:pt x="1842516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842516" y="304800"/>
                  </a:lnTo>
                  <a:lnTo>
                    <a:pt x="1842516" y="0"/>
                  </a:lnTo>
                  <a:close/>
                </a:path>
              </a:pathLst>
            </a:custGeom>
            <a:solidFill>
              <a:srgbClr val="6800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" name="object 66"/>
          <p:cNvSpPr txBox="1"/>
          <p:nvPr/>
        </p:nvSpPr>
        <p:spPr>
          <a:xfrm>
            <a:off x="7957819" y="2109597"/>
            <a:ext cx="158369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6F2F9F"/>
                </a:solidFill>
                <a:latin typeface="Calibri"/>
                <a:cs typeface="Calibri"/>
              </a:rPr>
              <a:t>po</a:t>
            </a:r>
            <a:r>
              <a:rPr dirty="0" sz="3200" spc="-15" b="1">
                <a:solidFill>
                  <a:srgbClr val="6F2F9F"/>
                </a:solidFill>
                <a:latin typeface="Calibri"/>
                <a:cs typeface="Calibri"/>
              </a:rPr>
              <a:t>p</a:t>
            </a:r>
            <a:r>
              <a:rPr dirty="0" sz="3200" b="1">
                <a:solidFill>
                  <a:srgbClr val="6F2F9F"/>
                </a:solidFill>
                <a:latin typeface="Calibri"/>
                <a:cs typeface="Calibri"/>
              </a:rPr>
              <a:t>s</a:t>
            </a:r>
            <a:r>
              <a:rPr dirty="0" sz="3200" spc="5" b="1">
                <a:solidFill>
                  <a:srgbClr val="6F2F9F"/>
                </a:solidFill>
                <a:latin typeface="Calibri"/>
                <a:cs typeface="Calibri"/>
              </a:rPr>
              <a:t>i</a:t>
            </a:r>
            <a:r>
              <a:rPr dirty="0" sz="3200" spc="-60" b="1">
                <a:solidFill>
                  <a:srgbClr val="EF8400"/>
                </a:solidFill>
                <a:latin typeface="Calibri"/>
                <a:cs typeface="Calibri"/>
              </a:rPr>
              <a:t>V</a:t>
            </a:r>
            <a:r>
              <a:rPr dirty="0" sz="3200" spc="-5" b="1">
                <a:solidFill>
                  <a:srgbClr val="EF8400"/>
                </a:solidFill>
                <a:latin typeface="Calibri"/>
                <a:cs typeface="Calibri"/>
              </a:rPr>
              <a:t>CS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118616" y="859536"/>
            <a:ext cx="9478010" cy="4406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8100" rIns="0" bIns="0" rtlCol="0" vert="horz">
            <a:spAutoFit/>
          </a:bodyPr>
          <a:lstStyle/>
          <a:p>
            <a:pPr marL="913765">
              <a:lnSpc>
                <a:spcPct val="100000"/>
              </a:lnSpc>
              <a:spcBef>
                <a:spcPts val="300"/>
              </a:spcBef>
            </a:pPr>
            <a:r>
              <a:rPr dirty="0" sz="2300" spc="-55">
                <a:solidFill>
                  <a:srgbClr val="EF8400"/>
                </a:solidFill>
                <a:latin typeface="Verdana"/>
                <a:cs typeface="Verdana"/>
              </a:rPr>
              <a:t>We</a:t>
            </a:r>
            <a:r>
              <a:rPr dirty="0" sz="2300" spc="-10">
                <a:solidFill>
                  <a:srgbClr val="EF8400"/>
                </a:solidFill>
                <a:latin typeface="Verdana"/>
                <a:cs typeface="Verdana"/>
              </a:rPr>
              <a:t> integrate</a:t>
            </a:r>
            <a:r>
              <a:rPr dirty="0" sz="2300">
                <a:solidFill>
                  <a:srgbClr val="EF8400"/>
                </a:solidFill>
                <a:latin typeface="Verdana"/>
                <a:cs typeface="Verdana"/>
              </a:rPr>
              <a:t> technology</a:t>
            </a:r>
            <a:r>
              <a:rPr dirty="0" sz="2300" spc="-40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2300" spc="-5">
                <a:solidFill>
                  <a:srgbClr val="EF8400"/>
                </a:solidFill>
                <a:latin typeface="Verdana"/>
                <a:cs typeface="Verdana"/>
              </a:rPr>
              <a:t>to</a:t>
            </a:r>
            <a:r>
              <a:rPr dirty="0" sz="2300" spc="10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EF8400"/>
                </a:solidFill>
                <a:latin typeface="Verdana"/>
                <a:cs typeface="Verdana"/>
              </a:rPr>
              <a:t>ensure</a:t>
            </a:r>
            <a:r>
              <a:rPr dirty="0" sz="2300" spc="-20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EF8400"/>
                </a:solidFill>
                <a:latin typeface="Verdana"/>
                <a:cs typeface="Verdana"/>
              </a:rPr>
              <a:t>high</a:t>
            </a:r>
            <a:r>
              <a:rPr dirty="0" sz="2300" spc="-25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2300" spc="-5">
                <a:solidFill>
                  <a:srgbClr val="EF8400"/>
                </a:solidFill>
                <a:latin typeface="Verdana"/>
                <a:cs typeface="Verdana"/>
              </a:rPr>
              <a:t>quality</a:t>
            </a:r>
            <a:r>
              <a:rPr dirty="0" sz="2300" spc="-15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2300" spc="-5">
                <a:solidFill>
                  <a:srgbClr val="EF8400"/>
                </a:solidFill>
                <a:latin typeface="Verdana"/>
                <a:cs typeface="Verdana"/>
              </a:rPr>
              <a:t>data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728465" y="1480657"/>
            <a:ext cx="5815965" cy="772795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2245995" algn="l"/>
                <a:tab pos="4171315" algn="l"/>
              </a:tabLst>
            </a:pPr>
            <a:r>
              <a:rPr dirty="0" baseline="2314" sz="1800" b="1">
                <a:solidFill>
                  <a:srgbClr val="FFFFFF"/>
                </a:solidFill>
                <a:latin typeface="Calibri"/>
                <a:cs typeface="Calibri"/>
              </a:rPr>
              <a:t>BIOMEDICAL </a:t>
            </a:r>
            <a:r>
              <a:rPr dirty="0" baseline="2314" sz="1800" spc="-7" b="1">
                <a:solidFill>
                  <a:srgbClr val="FFFFFF"/>
                </a:solidFill>
                <a:latin typeface="Calibri"/>
                <a:cs typeface="Calibri"/>
              </a:rPr>
              <a:t>SENSORS	eCRF</a:t>
            </a:r>
            <a:r>
              <a:rPr dirty="0" baseline="2314" sz="1800" spc="7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2314" sz="1800" b="1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baseline="2314" sz="1800" spc="-7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2314" sz="1800" spc="-15" b="1">
                <a:solidFill>
                  <a:srgbClr val="FFFFFF"/>
                </a:solidFill>
                <a:latin typeface="Calibri"/>
                <a:cs typeface="Calibri"/>
              </a:rPr>
              <a:t>eTMF/</a:t>
            </a:r>
            <a:r>
              <a:rPr dirty="0" baseline="2314" sz="1800" spc="7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2314" sz="1800" spc="-7" b="1">
                <a:solidFill>
                  <a:srgbClr val="FFFFFF"/>
                </a:solidFill>
                <a:latin typeface="Calibri"/>
                <a:cs typeface="Calibri"/>
              </a:rPr>
              <a:t>CTMS	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Video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Compliance</a:t>
            </a:r>
            <a:r>
              <a:rPr dirty="0" sz="1200" spc="-15" b="1">
                <a:solidFill>
                  <a:srgbClr val="FFFFFF"/>
                </a:solidFill>
                <a:latin typeface="Calibri"/>
                <a:cs typeface="Calibri"/>
              </a:rPr>
              <a:t> System</a:t>
            </a:r>
            <a:endParaRPr sz="1200">
              <a:latin typeface="Calibri"/>
              <a:cs typeface="Calibri"/>
            </a:endParaRPr>
          </a:p>
          <a:p>
            <a:pPr marL="297180">
              <a:lnSpc>
                <a:spcPct val="100000"/>
              </a:lnSpc>
              <a:spcBef>
                <a:spcPts val="1040"/>
              </a:spcBef>
            </a:pPr>
            <a:r>
              <a:rPr dirty="0" sz="2400" spc="-5" b="1">
                <a:solidFill>
                  <a:srgbClr val="EF8400"/>
                </a:solidFill>
                <a:latin typeface="Verdana"/>
                <a:cs typeface="Verdana"/>
              </a:rPr>
              <a:t>IoTs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7738871" y="4855425"/>
            <a:ext cx="2024380" cy="1818639"/>
            <a:chOff x="7738871" y="4855425"/>
            <a:chExt cx="2024380" cy="1818639"/>
          </a:xfrm>
        </p:grpSpPr>
        <p:pic>
          <p:nvPicPr>
            <p:cNvPr id="70" name="object 7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8871" y="5280659"/>
              <a:ext cx="2023872" cy="1392936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832597" y="5368289"/>
              <a:ext cx="1841500" cy="1222375"/>
            </a:xfrm>
            <a:custGeom>
              <a:avLst/>
              <a:gdLst/>
              <a:ahLst/>
              <a:cxnLst/>
              <a:rect l="l" t="t" r="r" b="b"/>
              <a:pathLst>
                <a:path w="1841500" h="1222375">
                  <a:moveTo>
                    <a:pt x="0" y="1222248"/>
                  </a:moveTo>
                  <a:lnTo>
                    <a:pt x="1840992" y="1222248"/>
                  </a:lnTo>
                  <a:lnTo>
                    <a:pt x="1840992" y="0"/>
                  </a:lnTo>
                  <a:lnTo>
                    <a:pt x="0" y="0"/>
                  </a:lnTo>
                  <a:lnTo>
                    <a:pt x="0" y="1222248"/>
                  </a:lnTo>
                  <a:close/>
                </a:path>
              </a:pathLst>
            </a:custGeom>
            <a:ln w="19050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46491" y="4855425"/>
              <a:ext cx="2005583" cy="521246"/>
            </a:xfrm>
            <a:prstGeom prst="rect">
              <a:avLst/>
            </a:prstGeom>
          </p:spPr>
        </p:pic>
      </p:grpSp>
      <p:sp>
        <p:nvSpPr>
          <p:cNvPr id="73" name="object 73"/>
          <p:cNvSpPr txBox="1"/>
          <p:nvPr/>
        </p:nvSpPr>
        <p:spPr>
          <a:xfrm>
            <a:off x="7830311" y="4925567"/>
            <a:ext cx="1842770" cy="386080"/>
          </a:xfrm>
          <a:prstGeom prst="rect">
            <a:avLst/>
          </a:prstGeom>
          <a:solidFill>
            <a:srgbClr val="68007E"/>
          </a:solidFill>
        </p:spPr>
        <p:txBody>
          <a:bodyPr wrap="square" lIns="0" tIns="3175" rIns="0" bIns="0" rtlCol="0" vert="horz">
            <a:spAutoFit/>
          </a:bodyPr>
          <a:lstStyle/>
          <a:p>
            <a:pPr algn="ctr" marR="69215">
              <a:lnSpc>
                <a:spcPct val="100000"/>
              </a:lnSpc>
              <a:spcBef>
                <a:spcPts val="25"/>
              </a:spcBef>
            </a:pP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Payments</a:t>
            </a:r>
            <a:r>
              <a:rPr dirty="0" sz="11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PLATFORM</a:t>
            </a:r>
            <a:endParaRPr sz="1200">
              <a:latin typeface="Calibri"/>
              <a:cs typeface="Calibri"/>
            </a:endParaRPr>
          </a:p>
          <a:p>
            <a:pPr algn="ctr" marR="70485">
              <a:lnSpc>
                <a:spcPts val="1365"/>
              </a:lnSpc>
              <a:spcBef>
                <a:spcPts val="204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Patients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MD</a:t>
            </a:r>
            <a:r>
              <a:rPr dirty="0" sz="1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Hospitals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5878067" y="2240279"/>
            <a:ext cx="3862070" cy="4305935"/>
            <a:chOff x="5878067" y="2240279"/>
            <a:chExt cx="3862070" cy="4305935"/>
          </a:xfrm>
        </p:grpSpPr>
        <p:pic>
          <p:nvPicPr>
            <p:cNvPr id="75" name="object 7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24533" y="5425706"/>
              <a:ext cx="1516468" cy="1120368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8595105" y="6137262"/>
              <a:ext cx="447040" cy="254000"/>
            </a:xfrm>
            <a:custGeom>
              <a:avLst/>
              <a:gdLst/>
              <a:ahLst/>
              <a:cxnLst/>
              <a:rect l="l" t="t" r="r" b="b"/>
              <a:pathLst>
                <a:path w="447040" h="254000">
                  <a:moveTo>
                    <a:pt x="73787" y="91109"/>
                  </a:moveTo>
                  <a:lnTo>
                    <a:pt x="68452" y="91528"/>
                  </a:lnTo>
                  <a:lnTo>
                    <a:pt x="57912" y="94119"/>
                  </a:lnTo>
                  <a:lnTo>
                    <a:pt x="50292" y="96799"/>
                  </a:lnTo>
                  <a:lnTo>
                    <a:pt x="0" y="117436"/>
                  </a:lnTo>
                  <a:lnTo>
                    <a:pt x="55879" y="253796"/>
                  </a:lnTo>
                  <a:lnTo>
                    <a:pt x="104267" y="233972"/>
                  </a:lnTo>
                  <a:lnTo>
                    <a:pt x="110956" y="231026"/>
                  </a:lnTo>
                  <a:lnTo>
                    <a:pt x="111234" y="230885"/>
                  </a:lnTo>
                  <a:lnTo>
                    <a:pt x="67691" y="230885"/>
                  </a:lnTo>
                  <a:lnTo>
                    <a:pt x="46863" y="180149"/>
                  </a:lnTo>
                  <a:lnTo>
                    <a:pt x="81279" y="166027"/>
                  </a:lnTo>
                  <a:lnTo>
                    <a:pt x="84561" y="164858"/>
                  </a:lnTo>
                  <a:lnTo>
                    <a:pt x="40640" y="164858"/>
                  </a:lnTo>
                  <a:lnTo>
                    <a:pt x="24384" y="125475"/>
                  </a:lnTo>
                  <a:lnTo>
                    <a:pt x="44106" y="117436"/>
                  </a:lnTo>
                  <a:lnTo>
                    <a:pt x="52070" y="114147"/>
                  </a:lnTo>
                  <a:lnTo>
                    <a:pt x="57276" y="112267"/>
                  </a:lnTo>
                  <a:lnTo>
                    <a:pt x="65786" y="109702"/>
                  </a:lnTo>
                  <a:lnTo>
                    <a:pt x="69596" y="109296"/>
                  </a:lnTo>
                  <a:lnTo>
                    <a:pt x="103198" y="109296"/>
                  </a:lnTo>
                  <a:lnTo>
                    <a:pt x="101346" y="104889"/>
                  </a:lnTo>
                  <a:lnTo>
                    <a:pt x="98171" y="100431"/>
                  </a:lnTo>
                  <a:lnTo>
                    <a:pt x="90297" y="94030"/>
                  </a:lnTo>
                  <a:lnTo>
                    <a:pt x="85344" y="92151"/>
                  </a:lnTo>
                  <a:lnTo>
                    <a:pt x="73787" y="91109"/>
                  </a:lnTo>
                  <a:close/>
                </a:path>
                <a:path w="447040" h="254000">
                  <a:moveTo>
                    <a:pt x="136858" y="161188"/>
                  </a:moveTo>
                  <a:lnTo>
                    <a:pt x="99187" y="161188"/>
                  </a:lnTo>
                  <a:lnTo>
                    <a:pt x="107950" y="162001"/>
                  </a:lnTo>
                  <a:lnTo>
                    <a:pt x="112141" y="163512"/>
                  </a:lnTo>
                  <a:lnTo>
                    <a:pt x="115062" y="166077"/>
                  </a:lnTo>
                  <a:lnTo>
                    <a:pt x="118110" y="168630"/>
                  </a:lnTo>
                  <a:lnTo>
                    <a:pt x="120650" y="172669"/>
                  </a:lnTo>
                  <a:lnTo>
                    <a:pt x="124968" y="182981"/>
                  </a:lnTo>
                  <a:lnTo>
                    <a:pt x="125729" y="187248"/>
                  </a:lnTo>
                  <a:lnTo>
                    <a:pt x="125349" y="190944"/>
                  </a:lnTo>
                  <a:lnTo>
                    <a:pt x="125095" y="194652"/>
                  </a:lnTo>
                  <a:lnTo>
                    <a:pt x="67691" y="230885"/>
                  </a:lnTo>
                  <a:lnTo>
                    <a:pt x="111234" y="230885"/>
                  </a:lnTo>
                  <a:lnTo>
                    <a:pt x="142875" y="201142"/>
                  </a:lnTo>
                  <a:lnTo>
                    <a:pt x="145415" y="182981"/>
                  </a:lnTo>
                  <a:lnTo>
                    <a:pt x="144272" y="176466"/>
                  </a:lnTo>
                  <a:lnTo>
                    <a:pt x="141477" y="169697"/>
                  </a:lnTo>
                  <a:lnTo>
                    <a:pt x="138239" y="163110"/>
                  </a:lnTo>
                  <a:lnTo>
                    <a:pt x="136858" y="161188"/>
                  </a:lnTo>
                  <a:close/>
                </a:path>
                <a:path w="447040" h="254000">
                  <a:moveTo>
                    <a:pt x="103198" y="109296"/>
                  </a:moveTo>
                  <a:lnTo>
                    <a:pt x="69596" y="109296"/>
                  </a:lnTo>
                  <a:lnTo>
                    <a:pt x="76200" y="110172"/>
                  </a:lnTo>
                  <a:lnTo>
                    <a:pt x="78740" y="111277"/>
                  </a:lnTo>
                  <a:lnTo>
                    <a:pt x="82803" y="114896"/>
                  </a:lnTo>
                  <a:lnTo>
                    <a:pt x="84454" y="117449"/>
                  </a:lnTo>
                  <a:lnTo>
                    <a:pt x="87502" y="124713"/>
                  </a:lnTo>
                  <a:lnTo>
                    <a:pt x="88265" y="128396"/>
                  </a:lnTo>
                  <a:lnTo>
                    <a:pt x="88265" y="135166"/>
                  </a:lnTo>
                  <a:lnTo>
                    <a:pt x="40640" y="164858"/>
                  </a:lnTo>
                  <a:lnTo>
                    <a:pt x="84561" y="164858"/>
                  </a:lnTo>
                  <a:lnTo>
                    <a:pt x="86487" y="164172"/>
                  </a:lnTo>
                  <a:lnTo>
                    <a:pt x="95250" y="161658"/>
                  </a:lnTo>
                  <a:lnTo>
                    <a:pt x="99187" y="161188"/>
                  </a:lnTo>
                  <a:lnTo>
                    <a:pt x="136858" y="161188"/>
                  </a:lnTo>
                  <a:lnTo>
                    <a:pt x="134239" y="157543"/>
                  </a:lnTo>
                  <a:lnTo>
                    <a:pt x="129476" y="152995"/>
                  </a:lnTo>
                  <a:lnTo>
                    <a:pt x="123951" y="149466"/>
                  </a:lnTo>
                  <a:lnTo>
                    <a:pt x="117854" y="147008"/>
                  </a:lnTo>
                  <a:lnTo>
                    <a:pt x="114288" y="146265"/>
                  </a:lnTo>
                  <a:lnTo>
                    <a:pt x="97154" y="146265"/>
                  </a:lnTo>
                  <a:lnTo>
                    <a:pt x="96941" y="145656"/>
                  </a:lnTo>
                  <a:lnTo>
                    <a:pt x="97016" y="145408"/>
                  </a:lnTo>
                  <a:lnTo>
                    <a:pt x="101219" y="140538"/>
                  </a:lnTo>
                  <a:lnTo>
                    <a:pt x="104140" y="135089"/>
                  </a:lnTo>
                  <a:lnTo>
                    <a:pt x="106934" y="123291"/>
                  </a:lnTo>
                  <a:lnTo>
                    <a:pt x="106425" y="117106"/>
                  </a:lnTo>
                  <a:lnTo>
                    <a:pt x="103198" y="109296"/>
                  </a:lnTo>
                  <a:close/>
                </a:path>
                <a:path w="447040" h="254000">
                  <a:moveTo>
                    <a:pt x="104467" y="145408"/>
                  </a:moveTo>
                  <a:lnTo>
                    <a:pt x="97154" y="146265"/>
                  </a:lnTo>
                  <a:lnTo>
                    <a:pt x="114288" y="146265"/>
                  </a:lnTo>
                  <a:lnTo>
                    <a:pt x="111363" y="145656"/>
                  </a:lnTo>
                  <a:lnTo>
                    <a:pt x="104467" y="145408"/>
                  </a:lnTo>
                  <a:close/>
                </a:path>
                <a:path w="447040" h="254000">
                  <a:moveTo>
                    <a:pt x="201755" y="74712"/>
                  </a:moveTo>
                  <a:lnTo>
                    <a:pt x="163544" y="91162"/>
                  </a:lnTo>
                  <a:lnTo>
                    <a:pt x="149125" y="130962"/>
                  </a:lnTo>
                  <a:lnTo>
                    <a:pt x="150801" y="141947"/>
                  </a:lnTo>
                  <a:lnTo>
                    <a:pt x="175833" y="182411"/>
                  </a:lnTo>
                  <a:lnTo>
                    <a:pt x="206517" y="190798"/>
                  </a:lnTo>
                  <a:lnTo>
                    <a:pt x="218223" y="189022"/>
                  </a:lnTo>
                  <a:lnTo>
                    <a:pt x="230632" y="184950"/>
                  </a:lnTo>
                  <a:lnTo>
                    <a:pt x="237236" y="182219"/>
                  </a:lnTo>
                  <a:lnTo>
                    <a:pt x="243204" y="178790"/>
                  </a:lnTo>
                  <a:lnTo>
                    <a:pt x="249486" y="174040"/>
                  </a:lnTo>
                  <a:lnTo>
                    <a:pt x="203962" y="174040"/>
                  </a:lnTo>
                  <a:lnTo>
                    <a:pt x="199263" y="173393"/>
                  </a:lnTo>
                  <a:lnTo>
                    <a:pt x="194945" y="171767"/>
                  </a:lnTo>
                  <a:lnTo>
                    <a:pt x="190373" y="170129"/>
                  </a:lnTo>
                  <a:lnTo>
                    <a:pt x="186182" y="167360"/>
                  </a:lnTo>
                  <a:lnTo>
                    <a:pt x="178562" y="159562"/>
                  </a:lnTo>
                  <a:lnTo>
                    <a:pt x="175387" y="154470"/>
                  </a:lnTo>
                  <a:lnTo>
                    <a:pt x="172847" y="148183"/>
                  </a:lnTo>
                  <a:lnTo>
                    <a:pt x="204990" y="135000"/>
                  </a:lnTo>
                  <a:lnTo>
                    <a:pt x="167386" y="135000"/>
                  </a:lnTo>
                  <a:lnTo>
                    <a:pt x="164876" y="126745"/>
                  </a:lnTo>
                  <a:lnTo>
                    <a:pt x="164917" y="125133"/>
                  </a:lnTo>
                  <a:lnTo>
                    <a:pt x="165226" y="118630"/>
                  </a:lnTo>
                  <a:lnTo>
                    <a:pt x="196215" y="90017"/>
                  </a:lnTo>
                  <a:lnTo>
                    <a:pt x="204089" y="89700"/>
                  </a:lnTo>
                  <a:lnTo>
                    <a:pt x="233693" y="89700"/>
                  </a:lnTo>
                  <a:lnTo>
                    <a:pt x="233473" y="89387"/>
                  </a:lnTo>
                  <a:lnTo>
                    <a:pt x="226720" y="82873"/>
                  </a:lnTo>
                  <a:lnTo>
                    <a:pt x="219075" y="78206"/>
                  </a:lnTo>
                  <a:lnTo>
                    <a:pt x="210694" y="75461"/>
                  </a:lnTo>
                  <a:lnTo>
                    <a:pt x="201755" y="74712"/>
                  </a:lnTo>
                  <a:close/>
                </a:path>
                <a:path w="447040" h="254000">
                  <a:moveTo>
                    <a:pt x="256159" y="142481"/>
                  </a:moveTo>
                  <a:lnTo>
                    <a:pt x="255270" y="142849"/>
                  </a:lnTo>
                  <a:lnTo>
                    <a:pt x="253365" y="146761"/>
                  </a:lnTo>
                  <a:lnTo>
                    <a:pt x="249427" y="151561"/>
                  </a:lnTo>
                  <a:lnTo>
                    <a:pt x="213868" y="173393"/>
                  </a:lnTo>
                  <a:lnTo>
                    <a:pt x="203962" y="174040"/>
                  </a:lnTo>
                  <a:lnTo>
                    <a:pt x="249486" y="174040"/>
                  </a:lnTo>
                  <a:lnTo>
                    <a:pt x="254000" y="170548"/>
                  </a:lnTo>
                  <a:lnTo>
                    <a:pt x="259079" y="166065"/>
                  </a:lnTo>
                  <a:lnTo>
                    <a:pt x="263905" y="161251"/>
                  </a:lnTo>
                  <a:lnTo>
                    <a:pt x="256159" y="142481"/>
                  </a:lnTo>
                  <a:close/>
                </a:path>
                <a:path w="447040" h="254000">
                  <a:moveTo>
                    <a:pt x="278724" y="68110"/>
                  </a:moveTo>
                  <a:lnTo>
                    <a:pt x="258572" y="68110"/>
                  </a:lnTo>
                  <a:lnTo>
                    <a:pt x="280924" y="122516"/>
                  </a:lnTo>
                  <a:lnTo>
                    <a:pt x="312705" y="148388"/>
                  </a:lnTo>
                  <a:lnTo>
                    <a:pt x="319782" y="147334"/>
                  </a:lnTo>
                  <a:lnTo>
                    <a:pt x="327405" y="144843"/>
                  </a:lnTo>
                  <a:lnTo>
                    <a:pt x="330326" y="143624"/>
                  </a:lnTo>
                  <a:lnTo>
                    <a:pt x="333682" y="141916"/>
                  </a:lnTo>
                  <a:lnTo>
                    <a:pt x="337185" y="139839"/>
                  </a:lnTo>
                  <a:lnTo>
                    <a:pt x="340877" y="137725"/>
                  </a:lnTo>
                  <a:lnTo>
                    <a:pt x="344043" y="135572"/>
                  </a:lnTo>
                  <a:lnTo>
                    <a:pt x="346964" y="133400"/>
                  </a:lnTo>
                  <a:lnTo>
                    <a:pt x="345890" y="130784"/>
                  </a:lnTo>
                  <a:lnTo>
                    <a:pt x="316992" y="130784"/>
                  </a:lnTo>
                  <a:lnTo>
                    <a:pt x="311403" y="130454"/>
                  </a:lnTo>
                  <a:lnTo>
                    <a:pt x="308864" y="129425"/>
                  </a:lnTo>
                  <a:lnTo>
                    <a:pt x="303911" y="125501"/>
                  </a:lnTo>
                  <a:lnTo>
                    <a:pt x="301878" y="123037"/>
                  </a:lnTo>
                  <a:lnTo>
                    <a:pt x="300482" y="120116"/>
                  </a:lnTo>
                  <a:lnTo>
                    <a:pt x="298958" y="117195"/>
                  </a:lnTo>
                  <a:lnTo>
                    <a:pt x="297052" y="113042"/>
                  </a:lnTo>
                  <a:lnTo>
                    <a:pt x="294894" y="107670"/>
                  </a:lnTo>
                  <a:lnTo>
                    <a:pt x="278724" y="68110"/>
                  </a:lnTo>
                  <a:close/>
                </a:path>
                <a:path w="447040" h="254000">
                  <a:moveTo>
                    <a:pt x="233693" y="89700"/>
                  </a:moveTo>
                  <a:lnTo>
                    <a:pt x="204089" y="89700"/>
                  </a:lnTo>
                  <a:lnTo>
                    <a:pt x="217170" y="95910"/>
                  </a:lnTo>
                  <a:lnTo>
                    <a:pt x="222255" y="101980"/>
                  </a:lnTo>
                  <a:lnTo>
                    <a:pt x="226060" y="110972"/>
                  </a:lnTo>
                  <a:lnTo>
                    <a:pt x="167386" y="135000"/>
                  </a:lnTo>
                  <a:lnTo>
                    <a:pt x="204990" y="135000"/>
                  </a:lnTo>
                  <a:lnTo>
                    <a:pt x="248158" y="117297"/>
                  </a:lnTo>
                  <a:lnTo>
                    <a:pt x="244348" y="107949"/>
                  </a:lnTo>
                  <a:lnTo>
                    <a:pt x="239345" y="97746"/>
                  </a:lnTo>
                  <a:lnTo>
                    <a:pt x="233693" y="89700"/>
                  </a:lnTo>
                  <a:close/>
                </a:path>
                <a:path w="447040" h="254000">
                  <a:moveTo>
                    <a:pt x="340614" y="117919"/>
                  </a:moveTo>
                  <a:lnTo>
                    <a:pt x="339725" y="118300"/>
                  </a:lnTo>
                  <a:lnTo>
                    <a:pt x="338582" y="119392"/>
                  </a:lnTo>
                  <a:lnTo>
                    <a:pt x="336676" y="120980"/>
                  </a:lnTo>
                  <a:lnTo>
                    <a:pt x="333883" y="123062"/>
                  </a:lnTo>
                  <a:lnTo>
                    <a:pt x="331216" y="125133"/>
                  </a:lnTo>
                  <a:lnTo>
                    <a:pt x="328422" y="126745"/>
                  </a:lnTo>
                  <a:lnTo>
                    <a:pt x="320801" y="129882"/>
                  </a:lnTo>
                  <a:lnTo>
                    <a:pt x="316992" y="130784"/>
                  </a:lnTo>
                  <a:lnTo>
                    <a:pt x="345890" y="130784"/>
                  </a:lnTo>
                  <a:lnTo>
                    <a:pt x="340614" y="117919"/>
                  </a:lnTo>
                  <a:close/>
                </a:path>
                <a:path w="447040" h="254000">
                  <a:moveTo>
                    <a:pt x="415859" y="17335"/>
                  </a:moveTo>
                  <a:lnTo>
                    <a:pt x="383667" y="17335"/>
                  </a:lnTo>
                  <a:lnTo>
                    <a:pt x="389890" y="18148"/>
                  </a:lnTo>
                  <a:lnTo>
                    <a:pt x="392684" y="19367"/>
                  </a:lnTo>
                  <a:lnTo>
                    <a:pt x="397510" y="23367"/>
                  </a:lnTo>
                  <a:lnTo>
                    <a:pt x="399542" y="26314"/>
                  </a:lnTo>
                  <a:lnTo>
                    <a:pt x="401066" y="30225"/>
                  </a:lnTo>
                  <a:lnTo>
                    <a:pt x="402209" y="32880"/>
                  </a:lnTo>
                  <a:lnTo>
                    <a:pt x="366649" y="51155"/>
                  </a:lnTo>
                  <a:lnTo>
                    <a:pt x="343957" y="84484"/>
                  </a:lnTo>
                  <a:lnTo>
                    <a:pt x="343963" y="85051"/>
                  </a:lnTo>
                  <a:lnTo>
                    <a:pt x="367157" y="118808"/>
                  </a:lnTo>
                  <a:lnTo>
                    <a:pt x="380603" y="121304"/>
                  </a:lnTo>
                  <a:lnTo>
                    <a:pt x="387427" y="120508"/>
                  </a:lnTo>
                  <a:lnTo>
                    <a:pt x="415290" y="103987"/>
                  </a:lnTo>
                  <a:lnTo>
                    <a:pt x="415770" y="103492"/>
                  </a:lnTo>
                  <a:lnTo>
                    <a:pt x="380746" y="103492"/>
                  </a:lnTo>
                  <a:lnTo>
                    <a:pt x="375880" y="101968"/>
                  </a:lnTo>
                  <a:lnTo>
                    <a:pt x="371221" y="100469"/>
                  </a:lnTo>
                  <a:lnTo>
                    <a:pt x="367665" y="96786"/>
                  </a:lnTo>
                  <a:lnTo>
                    <a:pt x="363093" y="85737"/>
                  </a:lnTo>
                  <a:lnTo>
                    <a:pt x="362966" y="81038"/>
                  </a:lnTo>
                  <a:lnTo>
                    <a:pt x="364744" y="76822"/>
                  </a:lnTo>
                  <a:lnTo>
                    <a:pt x="396748" y="52247"/>
                  </a:lnTo>
                  <a:lnTo>
                    <a:pt x="407924" y="46799"/>
                  </a:lnTo>
                  <a:lnTo>
                    <a:pt x="427923" y="46799"/>
                  </a:lnTo>
                  <a:lnTo>
                    <a:pt x="418586" y="24015"/>
                  </a:lnTo>
                  <a:lnTo>
                    <a:pt x="415925" y="17437"/>
                  </a:lnTo>
                  <a:close/>
                </a:path>
                <a:path w="447040" h="254000">
                  <a:moveTo>
                    <a:pt x="427923" y="46799"/>
                  </a:moveTo>
                  <a:lnTo>
                    <a:pt x="407924" y="46799"/>
                  </a:lnTo>
                  <a:lnTo>
                    <a:pt x="419608" y="75285"/>
                  </a:lnTo>
                  <a:lnTo>
                    <a:pt x="416687" y="80327"/>
                  </a:lnTo>
                  <a:lnTo>
                    <a:pt x="413130" y="85051"/>
                  </a:lnTo>
                  <a:lnTo>
                    <a:pt x="408851" y="89700"/>
                  </a:lnTo>
                  <a:lnTo>
                    <a:pt x="405129" y="93865"/>
                  </a:lnTo>
                  <a:lnTo>
                    <a:pt x="400050" y="97294"/>
                  </a:lnTo>
                  <a:lnTo>
                    <a:pt x="394860" y="99402"/>
                  </a:lnTo>
                  <a:lnTo>
                    <a:pt x="386715" y="102755"/>
                  </a:lnTo>
                  <a:lnTo>
                    <a:pt x="380746" y="103492"/>
                  </a:lnTo>
                  <a:lnTo>
                    <a:pt x="415770" y="103492"/>
                  </a:lnTo>
                  <a:lnTo>
                    <a:pt x="417322" y="101892"/>
                  </a:lnTo>
                  <a:lnTo>
                    <a:pt x="419207" y="99402"/>
                  </a:lnTo>
                  <a:lnTo>
                    <a:pt x="421004" y="96443"/>
                  </a:lnTo>
                  <a:lnTo>
                    <a:pt x="422956" y="93446"/>
                  </a:lnTo>
                  <a:lnTo>
                    <a:pt x="424349" y="91162"/>
                  </a:lnTo>
                  <a:lnTo>
                    <a:pt x="425450" y="89560"/>
                  </a:lnTo>
                  <a:lnTo>
                    <a:pt x="445447" y="89560"/>
                  </a:lnTo>
                  <a:lnTo>
                    <a:pt x="427923" y="46799"/>
                  </a:lnTo>
                  <a:close/>
                </a:path>
                <a:path w="447040" h="254000">
                  <a:moveTo>
                    <a:pt x="445447" y="89560"/>
                  </a:moveTo>
                  <a:lnTo>
                    <a:pt x="425450" y="89560"/>
                  </a:lnTo>
                  <a:lnTo>
                    <a:pt x="429895" y="100469"/>
                  </a:lnTo>
                  <a:lnTo>
                    <a:pt x="447040" y="93446"/>
                  </a:lnTo>
                  <a:lnTo>
                    <a:pt x="445447" y="89560"/>
                  </a:lnTo>
                  <a:close/>
                </a:path>
                <a:path w="447040" h="254000">
                  <a:moveTo>
                    <a:pt x="257810" y="17195"/>
                  </a:moveTo>
                  <a:lnTo>
                    <a:pt x="240538" y="24256"/>
                  </a:lnTo>
                  <a:lnTo>
                    <a:pt x="252602" y="53644"/>
                  </a:lnTo>
                  <a:lnTo>
                    <a:pt x="241046" y="58419"/>
                  </a:lnTo>
                  <a:lnTo>
                    <a:pt x="246888" y="72885"/>
                  </a:lnTo>
                  <a:lnTo>
                    <a:pt x="258572" y="68110"/>
                  </a:lnTo>
                  <a:lnTo>
                    <a:pt x="278724" y="68110"/>
                  </a:lnTo>
                  <a:lnTo>
                    <a:pt x="275844" y="61061"/>
                  </a:lnTo>
                  <a:lnTo>
                    <a:pt x="311060" y="46583"/>
                  </a:lnTo>
                  <a:lnTo>
                    <a:pt x="269875" y="46583"/>
                  </a:lnTo>
                  <a:lnTo>
                    <a:pt x="257810" y="17195"/>
                  </a:lnTo>
                  <a:close/>
                </a:path>
                <a:path w="447040" h="254000">
                  <a:moveTo>
                    <a:pt x="190880" y="19176"/>
                  </a:moveTo>
                  <a:lnTo>
                    <a:pt x="168655" y="28295"/>
                  </a:lnTo>
                  <a:lnTo>
                    <a:pt x="166243" y="69265"/>
                  </a:lnTo>
                  <a:lnTo>
                    <a:pt x="179959" y="63677"/>
                  </a:lnTo>
                  <a:lnTo>
                    <a:pt x="190880" y="19176"/>
                  </a:lnTo>
                  <a:close/>
                </a:path>
                <a:path w="447040" h="254000">
                  <a:moveTo>
                    <a:pt x="305435" y="32029"/>
                  </a:moveTo>
                  <a:lnTo>
                    <a:pt x="269875" y="46583"/>
                  </a:lnTo>
                  <a:lnTo>
                    <a:pt x="311060" y="46583"/>
                  </a:lnTo>
                  <a:lnTo>
                    <a:pt x="311276" y="46494"/>
                  </a:lnTo>
                  <a:lnTo>
                    <a:pt x="305435" y="32029"/>
                  </a:lnTo>
                  <a:close/>
                </a:path>
                <a:path w="447040" h="254000">
                  <a:moveTo>
                    <a:pt x="384937" y="0"/>
                  </a:moveTo>
                  <a:lnTo>
                    <a:pt x="347345" y="12572"/>
                  </a:lnTo>
                  <a:lnTo>
                    <a:pt x="341502" y="16268"/>
                  </a:lnTo>
                  <a:lnTo>
                    <a:pt x="335534" y="19977"/>
                  </a:lnTo>
                  <a:lnTo>
                    <a:pt x="331089" y="22961"/>
                  </a:lnTo>
                  <a:lnTo>
                    <a:pt x="328168" y="25260"/>
                  </a:lnTo>
                  <a:lnTo>
                    <a:pt x="335279" y="42748"/>
                  </a:lnTo>
                  <a:lnTo>
                    <a:pt x="336296" y="42379"/>
                  </a:lnTo>
                  <a:lnTo>
                    <a:pt x="341249" y="37693"/>
                  </a:lnTo>
                  <a:lnTo>
                    <a:pt x="346328" y="33616"/>
                  </a:lnTo>
                  <a:lnTo>
                    <a:pt x="383667" y="17335"/>
                  </a:lnTo>
                  <a:lnTo>
                    <a:pt x="415859" y="17335"/>
                  </a:lnTo>
                  <a:lnTo>
                    <a:pt x="412623" y="12318"/>
                  </a:lnTo>
                  <a:lnTo>
                    <a:pt x="408813" y="8699"/>
                  </a:lnTo>
                  <a:lnTo>
                    <a:pt x="404875" y="5067"/>
                  </a:lnTo>
                  <a:lnTo>
                    <a:pt x="400430" y="2628"/>
                  </a:lnTo>
                  <a:lnTo>
                    <a:pt x="390398" y="126"/>
                  </a:lnTo>
                  <a:lnTo>
                    <a:pt x="384937" y="0"/>
                  </a:lnTo>
                  <a:close/>
                </a:path>
              </a:pathLst>
            </a:custGeom>
            <a:solidFill>
              <a:srgbClr val="EF84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78067" y="2240279"/>
              <a:ext cx="1523999" cy="32003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6011" y="3416807"/>
              <a:ext cx="2023872" cy="1392936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7809738" y="3504437"/>
              <a:ext cx="1841500" cy="1222375"/>
            </a:xfrm>
            <a:custGeom>
              <a:avLst/>
              <a:gdLst/>
              <a:ahLst/>
              <a:cxnLst/>
              <a:rect l="l" t="t" r="r" b="b"/>
              <a:pathLst>
                <a:path w="1841500" h="1222375">
                  <a:moveTo>
                    <a:pt x="0" y="1222248"/>
                  </a:moveTo>
                  <a:lnTo>
                    <a:pt x="1840992" y="1222248"/>
                  </a:lnTo>
                  <a:lnTo>
                    <a:pt x="1840992" y="0"/>
                  </a:lnTo>
                  <a:lnTo>
                    <a:pt x="0" y="0"/>
                  </a:lnTo>
                  <a:lnTo>
                    <a:pt x="0" y="1222248"/>
                  </a:lnTo>
                  <a:close/>
                </a:path>
              </a:pathLst>
            </a:custGeom>
            <a:ln w="19050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723632" y="3089186"/>
              <a:ext cx="2007107" cy="437349"/>
            </a:xfrm>
            <a:prstGeom prst="rect">
              <a:avLst/>
            </a:prstGeom>
          </p:spPr>
        </p:pic>
      </p:grpSp>
      <p:sp>
        <p:nvSpPr>
          <p:cNvPr id="81" name="object 81"/>
          <p:cNvSpPr txBox="1"/>
          <p:nvPr/>
        </p:nvSpPr>
        <p:spPr>
          <a:xfrm>
            <a:off x="7807452" y="3157727"/>
            <a:ext cx="1844039" cy="304800"/>
          </a:xfrm>
          <a:prstGeom prst="rect">
            <a:avLst/>
          </a:prstGeom>
          <a:solidFill>
            <a:srgbClr val="68007E"/>
          </a:solidFill>
        </p:spPr>
        <p:txBody>
          <a:bodyPr wrap="square" lIns="0" tIns="71755" rIns="0" bIns="0" rtlCol="0" vert="horz">
            <a:spAutoFit/>
          </a:bodyPr>
          <a:lstStyle/>
          <a:p>
            <a:pPr marL="370205">
              <a:lnSpc>
                <a:spcPct val="100000"/>
              </a:lnSpc>
              <a:spcBef>
                <a:spcPts val="565"/>
              </a:spcBef>
            </a:pP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Tailor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Made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Apps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252206" y="3634335"/>
            <a:ext cx="810260" cy="872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dirty="0" sz="1600" spc="-25">
                <a:solidFill>
                  <a:srgbClr val="EF8400"/>
                </a:solidFill>
                <a:latin typeface="Verdana"/>
                <a:cs typeface="Verdana"/>
              </a:rPr>
              <a:t>Web </a:t>
            </a:r>
            <a:r>
              <a:rPr dirty="0" sz="1600" spc="-20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EF8400"/>
                </a:solidFill>
                <a:latin typeface="Verdana"/>
                <a:cs typeface="Verdana"/>
              </a:rPr>
              <a:t>iOS </a:t>
            </a:r>
            <a:r>
              <a:rPr dirty="0" sz="1600" spc="-5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600" spc="-5">
                <a:solidFill>
                  <a:srgbClr val="EF8400"/>
                </a:solidFill>
                <a:latin typeface="Verdana"/>
                <a:cs typeface="Verdana"/>
              </a:rPr>
              <a:t>Andro</a:t>
            </a:r>
            <a:r>
              <a:rPr dirty="0" sz="1600" spc="-10">
                <a:solidFill>
                  <a:srgbClr val="EF8400"/>
                </a:solidFill>
                <a:latin typeface="Verdana"/>
                <a:cs typeface="Verdana"/>
              </a:rPr>
              <a:t>id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85019" y="6475474"/>
            <a:ext cx="1860803" cy="3688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16248" y="224739"/>
            <a:ext cx="476377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4</a:t>
            </a:r>
            <a:r>
              <a:rPr dirty="0" sz="4400" spc="-45"/>
              <a:t> </a:t>
            </a:r>
            <a:r>
              <a:rPr dirty="0" sz="4400" spc="-25"/>
              <a:t>Integrated</a:t>
            </a:r>
            <a:r>
              <a:rPr dirty="0" sz="4400" spc="-80"/>
              <a:t> </a:t>
            </a:r>
            <a:r>
              <a:rPr dirty="0" sz="4400" spc="5"/>
              <a:t>Services</a:t>
            </a:r>
            <a:endParaRPr sz="440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4682" y="1404111"/>
            <a:ext cx="152400" cy="1783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4682" y="2379472"/>
            <a:ext cx="152400" cy="17830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4682" y="3562096"/>
            <a:ext cx="152400" cy="17830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4682" y="4228084"/>
            <a:ext cx="152400" cy="17830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4682" y="5410733"/>
            <a:ext cx="152400" cy="17830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24534" y="1284317"/>
            <a:ext cx="4615815" cy="4702175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Full</a:t>
            </a:r>
            <a:r>
              <a:rPr dirty="0" sz="2000" spc="-2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clinical</a:t>
            </a:r>
            <a:r>
              <a:rPr dirty="0" sz="2000" spc="-2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trial</a:t>
            </a:r>
            <a:r>
              <a:rPr dirty="0" sz="2000" spc="-3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services</a:t>
            </a:r>
            <a:endParaRPr sz="2000">
              <a:latin typeface="Arial MT"/>
              <a:cs typeface="Arial MT"/>
            </a:endParaRPr>
          </a:p>
          <a:p>
            <a:pPr marL="481965" indent="-335915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481965" algn="l"/>
                <a:tab pos="482600" algn="l"/>
              </a:tabLst>
            </a:pPr>
            <a:r>
              <a:rPr dirty="0" sz="1700">
                <a:solidFill>
                  <a:srgbClr val="EF8400"/>
                </a:solidFill>
                <a:latin typeface="Arial MT"/>
                <a:cs typeface="Arial MT"/>
              </a:rPr>
              <a:t>Including</a:t>
            </a:r>
            <a:r>
              <a:rPr dirty="0" sz="1700" spc="-2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EF8400"/>
                </a:solidFill>
                <a:latin typeface="Arial MT"/>
                <a:cs typeface="Arial MT"/>
              </a:rPr>
              <a:t>Pharmacovigilance</a:t>
            </a:r>
            <a:r>
              <a:rPr dirty="0" sz="1700" spc="-4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EF8400"/>
                </a:solidFill>
                <a:latin typeface="Arial MT"/>
                <a:cs typeface="Arial MT"/>
              </a:rPr>
              <a:t>&amp;</a:t>
            </a:r>
            <a:r>
              <a:rPr dirty="0" sz="1700" spc="-1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EF8400"/>
                </a:solidFill>
                <a:latin typeface="Arial MT"/>
                <a:cs typeface="Arial MT"/>
              </a:rPr>
              <a:t>Coding</a:t>
            </a:r>
            <a:endParaRPr sz="1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EF8400"/>
              </a:buClr>
              <a:buFont typeface="Wingdings"/>
              <a:buChar char=""/>
            </a:pPr>
            <a:endParaRPr sz="2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Digital</a:t>
            </a:r>
            <a:r>
              <a:rPr dirty="0" sz="2000" spc="-3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services</a:t>
            </a:r>
            <a:endParaRPr sz="2000">
              <a:latin typeface="Arial MT"/>
              <a:cs typeface="Arial MT"/>
            </a:endParaRPr>
          </a:p>
          <a:p>
            <a:pPr marL="481965" indent="-335915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481965" algn="l"/>
                <a:tab pos="482600" algn="l"/>
              </a:tabLst>
            </a:pPr>
            <a:r>
              <a:rPr dirty="0" sz="1700" spc="-35">
                <a:solidFill>
                  <a:srgbClr val="EF8400"/>
                </a:solidFill>
                <a:latin typeface="Arial MT"/>
                <a:cs typeface="Arial MT"/>
              </a:rPr>
              <a:t>eCRF,</a:t>
            </a:r>
            <a:r>
              <a:rPr dirty="0" sz="1700" spc="-4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EF8400"/>
                </a:solidFill>
                <a:latin typeface="Arial MT"/>
                <a:cs typeface="Arial MT"/>
              </a:rPr>
              <a:t>eCOA,</a:t>
            </a:r>
            <a:r>
              <a:rPr dirty="0" sz="1700" spc="-2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700" spc="-35">
                <a:solidFill>
                  <a:srgbClr val="EF8400"/>
                </a:solidFill>
                <a:latin typeface="Arial MT"/>
                <a:cs typeface="Arial MT"/>
              </a:rPr>
              <a:t>eTMF, </a:t>
            </a:r>
            <a:r>
              <a:rPr dirty="0" sz="1700">
                <a:solidFill>
                  <a:srgbClr val="EF8400"/>
                </a:solidFill>
                <a:latin typeface="Arial MT"/>
                <a:cs typeface="Arial MT"/>
              </a:rPr>
              <a:t>eConsent,</a:t>
            </a:r>
            <a:r>
              <a:rPr dirty="0" sz="1700" spc="-2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EF8400"/>
                </a:solidFill>
                <a:latin typeface="Arial MT"/>
                <a:cs typeface="Arial MT"/>
              </a:rPr>
              <a:t>eSignature</a:t>
            </a:r>
            <a:endParaRPr sz="1700">
              <a:latin typeface="Arial MT"/>
              <a:cs typeface="Arial MT"/>
            </a:endParaRPr>
          </a:p>
          <a:p>
            <a:pPr marL="481965" indent="-335915">
              <a:lnSpc>
                <a:spcPct val="100000"/>
              </a:lnSpc>
              <a:spcBef>
                <a:spcPts val="190"/>
              </a:spcBef>
              <a:buFont typeface="Wingdings"/>
              <a:buChar char=""/>
              <a:tabLst>
                <a:tab pos="481965" algn="l"/>
                <a:tab pos="482600" algn="l"/>
              </a:tabLst>
            </a:pPr>
            <a:r>
              <a:rPr dirty="0" sz="1700">
                <a:solidFill>
                  <a:srgbClr val="EF8400"/>
                </a:solidFill>
                <a:latin typeface="Arial MT"/>
                <a:cs typeface="Arial MT"/>
              </a:rPr>
              <a:t>Medical</a:t>
            </a:r>
            <a:r>
              <a:rPr dirty="0" sz="1700" spc="-3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700" spc="-15">
                <a:solidFill>
                  <a:srgbClr val="EF8400"/>
                </a:solidFill>
                <a:latin typeface="Arial MT"/>
                <a:cs typeface="Arial MT"/>
              </a:rPr>
              <a:t>Web</a:t>
            </a:r>
            <a:r>
              <a:rPr dirty="0" sz="1700">
                <a:solidFill>
                  <a:srgbClr val="EF8400"/>
                </a:solidFill>
                <a:latin typeface="Arial MT"/>
                <a:cs typeface="Arial MT"/>
              </a:rPr>
              <a:t> &amp;</a:t>
            </a:r>
            <a:r>
              <a:rPr dirty="0" sz="1700" spc="-11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EF8400"/>
                </a:solidFill>
                <a:latin typeface="Arial MT"/>
                <a:cs typeface="Arial MT"/>
              </a:rPr>
              <a:t>Apps Development</a:t>
            </a:r>
            <a:endParaRPr sz="1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EF8400"/>
              </a:buClr>
              <a:buFont typeface="Wingdings"/>
              <a:buChar char=""/>
            </a:pPr>
            <a:endParaRPr sz="2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Healthsourcing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Clinical</a:t>
            </a:r>
            <a:r>
              <a:rPr dirty="0" sz="2000" spc="-1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trial</a:t>
            </a:r>
            <a:r>
              <a:rPr dirty="0" sz="2000" spc="-2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@home</a:t>
            </a:r>
            <a:r>
              <a:rPr dirty="0" sz="2000" spc="-4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(Mission</a:t>
            </a:r>
            <a:r>
              <a:rPr dirty="0" sz="2000" spc="-9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TEC)</a:t>
            </a:r>
            <a:endParaRPr sz="2000">
              <a:latin typeface="Arial MT"/>
              <a:cs typeface="Arial MT"/>
            </a:endParaRPr>
          </a:p>
          <a:p>
            <a:pPr marL="481965" indent="-335915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481965" algn="l"/>
                <a:tab pos="482600" algn="l"/>
              </a:tabLst>
            </a:pPr>
            <a:r>
              <a:rPr dirty="0" sz="1700">
                <a:solidFill>
                  <a:srgbClr val="EF8400"/>
                </a:solidFill>
                <a:latin typeface="Arial MT"/>
                <a:cs typeface="Arial MT"/>
              </a:rPr>
              <a:t>Clinical</a:t>
            </a:r>
            <a:r>
              <a:rPr dirty="0" sz="1700" spc="-5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EF8400"/>
                </a:solidFill>
                <a:latin typeface="Arial MT"/>
                <a:cs typeface="Arial MT"/>
              </a:rPr>
              <a:t>Research</a:t>
            </a:r>
            <a:r>
              <a:rPr dirty="0" sz="1700" spc="-3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EF8400"/>
                </a:solidFill>
                <a:latin typeface="Arial MT"/>
                <a:cs typeface="Arial MT"/>
              </a:rPr>
              <a:t>Nurses</a:t>
            </a:r>
            <a:endParaRPr sz="1700">
              <a:latin typeface="Arial MT"/>
              <a:cs typeface="Arial MT"/>
            </a:endParaRPr>
          </a:p>
          <a:p>
            <a:pPr marL="481965" indent="-335915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481965" algn="l"/>
                <a:tab pos="482600" algn="l"/>
              </a:tabLst>
            </a:pPr>
            <a:r>
              <a:rPr dirty="0" sz="1700">
                <a:solidFill>
                  <a:srgbClr val="EF8400"/>
                </a:solidFill>
                <a:latin typeface="Arial MT"/>
                <a:cs typeface="Arial MT"/>
              </a:rPr>
              <a:t>CR</a:t>
            </a:r>
            <a:r>
              <a:rPr dirty="0" sz="1700">
                <a:solidFill>
                  <a:srgbClr val="EF8400"/>
                </a:solidFill>
                <a:latin typeface="Arial MT"/>
                <a:cs typeface="Arial MT"/>
              </a:rPr>
              <a:t>A</a:t>
            </a:r>
            <a:r>
              <a:rPr dirty="0" sz="1700" spc="-12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EF8400"/>
                </a:solidFill>
                <a:latin typeface="Arial MT"/>
                <a:cs typeface="Arial MT"/>
              </a:rPr>
              <a:t>monitor</a:t>
            </a:r>
            <a:endParaRPr sz="1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Quality</a:t>
            </a:r>
            <a:r>
              <a:rPr dirty="0" sz="2000" spc="-4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:</a:t>
            </a:r>
            <a:r>
              <a:rPr dirty="0" sz="2000" spc="-3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7554A0"/>
                </a:solidFill>
                <a:latin typeface="Arial MT"/>
                <a:cs typeface="Arial MT"/>
              </a:rPr>
              <a:t>ISO</a:t>
            </a:r>
            <a:r>
              <a:rPr dirty="0" sz="2000" spc="-3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9001:2015</a:t>
            </a:r>
            <a:endParaRPr sz="2000">
              <a:latin typeface="Arial MT"/>
              <a:cs typeface="Arial MT"/>
            </a:endParaRPr>
          </a:p>
          <a:p>
            <a:pPr marL="47625">
              <a:lnSpc>
                <a:spcPct val="100000"/>
              </a:lnSpc>
              <a:spcBef>
                <a:spcPts val="229"/>
              </a:spcBef>
            </a:pP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renewed</a:t>
            </a:r>
            <a:r>
              <a:rPr dirty="0" sz="2000" spc="-6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in</a:t>
            </a:r>
            <a:r>
              <a:rPr dirty="0" sz="2000" spc="-2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2022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20611" y="5237988"/>
            <a:ext cx="1258824" cy="13792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682" y="1490980"/>
            <a:ext cx="419099" cy="4267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48918" y="1292428"/>
            <a:ext cx="7242809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">
                <a:solidFill>
                  <a:srgbClr val="7554A0"/>
                </a:solidFill>
                <a:latin typeface="Arial MT"/>
                <a:cs typeface="Arial MT"/>
              </a:rPr>
              <a:t>Research</a:t>
            </a:r>
            <a:r>
              <a:rPr dirty="0" sz="4800" spc="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4800" spc="-5">
                <a:solidFill>
                  <a:srgbClr val="7554A0"/>
                </a:solidFill>
                <a:latin typeface="Arial MT"/>
                <a:cs typeface="Arial MT"/>
              </a:rPr>
              <a:t>Nurses</a:t>
            </a:r>
            <a:r>
              <a:rPr dirty="0" sz="4800" spc="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4800" spc="-5">
                <a:solidFill>
                  <a:srgbClr val="7554A0"/>
                </a:solidFill>
                <a:latin typeface="Arial MT"/>
                <a:cs typeface="Arial MT"/>
              </a:rPr>
              <a:t>Services</a:t>
            </a:r>
            <a:endParaRPr sz="4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682" y="2774188"/>
            <a:ext cx="152400" cy="1783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682" y="3136900"/>
            <a:ext cx="152400" cy="1783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682" y="3501135"/>
            <a:ext cx="152400" cy="17830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682" y="3863847"/>
            <a:ext cx="152400" cy="17830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682" y="4226559"/>
            <a:ext cx="152400" cy="17830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682" y="4590796"/>
            <a:ext cx="152400" cy="17830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682" y="4953508"/>
            <a:ext cx="152400" cy="17830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682" y="5316220"/>
            <a:ext cx="152400" cy="17830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682" y="5680481"/>
            <a:ext cx="152400" cy="17830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24534" y="2627596"/>
            <a:ext cx="8644890" cy="3295015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Clinical</a:t>
            </a:r>
            <a:r>
              <a:rPr dirty="0" sz="2000" spc="-2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7554A0"/>
                </a:solidFill>
                <a:latin typeface="Arial MT"/>
                <a:cs typeface="Arial MT"/>
              </a:rPr>
              <a:t>trial</a:t>
            </a:r>
            <a:r>
              <a:rPr dirty="0" sz="2000" spc="-3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coordination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2000" spc="-15">
                <a:solidFill>
                  <a:srgbClr val="7554A0"/>
                </a:solidFill>
                <a:latin typeface="Arial MT"/>
                <a:cs typeface="Arial MT"/>
              </a:rPr>
              <a:t>Phlebotomy,</a:t>
            </a:r>
            <a:r>
              <a:rPr dirty="0" sz="2000" spc="-5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Serial</a:t>
            </a:r>
            <a:r>
              <a:rPr dirty="0" sz="2000" spc="-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blood</a:t>
            </a:r>
            <a:r>
              <a:rPr dirty="0" sz="2000" spc="-2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collection,</a:t>
            </a:r>
            <a:r>
              <a:rPr dirty="0" sz="2000" spc="-5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centrifugation</a:t>
            </a:r>
            <a:endParaRPr sz="2000">
              <a:latin typeface="Arial MT"/>
              <a:cs typeface="Arial MT"/>
            </a:endParaRPr>
          </a:p>
          <a:p>
            <a:pPr marL="12700" marR="2287905">
              <a:lnSpc>
                <a:spcPct val="119000"/>
              </a:lnSpc>
              <a:spcBef>
                <a:spcPts val="15"/>
              </a:spcBef>
            </a:pP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Specimen</a:t>
            </a:r>
            <a:r>
              <a:rPr dirty="0" sz="2000" spc="-3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collection</a:t>
            </a:r>
            <a:r>
              <a:rPr dirty="0" sz="2000" spc="-2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including</a:t>
            </a:r>
            <a:r>
              <a:rPr dirty="0" sz="2000" spc="-3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pharmacokinetic</a:t>
            </a:r>
            <a:r>
              <a:rPr dirty="0" sz="2000" spc="-5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sampling </a:t>
            </a:r>
            <a:r>
              <a:rPr dirty="0" sz="2000" spc="-54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Monitoring</a:t>
            </a:r>
            <a:r>
              <a:rPr dirty="0" sz="2000" spc="-4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of</a:t>
            </a:r>
            <a:r>
              <a:rPr dirty="0" sz="2000" spc="-2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7554A0"/>
                </a:solidFill>
                <a:latin typeface="Arial MT"/>
                <a:cs typeface="Arial MT"/>
              </a:rPr>
              <a:t>vital</a:t>
            </a:r>
            <a:r>
              <a:rPr dirty="0" sz="2000" spc="-1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signs</a:t>
            </a:r>
            <a:endParaRPr sz="2000">
              <a:latin typeface="Arial MT"/>
              <a:cs typeface="Arial MT"/>
            </a:endParaRPr>
          </a:p>
          <a:p>
            <a:pPr marL="12700" marR="5532120">
              <a:lnSpc>
                <a:spcPts val="2870"/>
              </a:lnSpc>
              <a:spcBef>
                <a:spcPts val="160"/>
              </a:spcBef>
            </a:pP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Assistance</a:t>
            </a:r>
            <a:r>
              <a:rPr dirty="0" sz="2000" spc="-7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with</a:t>
            </a:r>
            <a:r>
              <a:rPr dirty="0" sz="2000" spc="-4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procedures </a:t>
            </a:r>
            <a:r>
              <a:rPr dirty="0" sz="2000" spc="-54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EKG,</a:t>
            </a:r>
            <a:r>
              <a:rPr dirty="0" sz="2000" spc="-3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7554A0"/>
                </a:solidFill>
                <a:latin typeface="Arial MT"/>
                <a:cs typeface="Arial MT"/>
              </a:rPr>
              <a:t>EEG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testing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Medication</a:t>
            </a:r>
            <a:r>
              <a:rPr dirty="0" sz="2000" spc="-4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administration</a:t>
            </a:r>
            <a:r>
              <a:rPr dirty="0" sz="2000" spc="-5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including</a:t>
            </a:r>
            <a:r>
              <a:rPr dirty="0" sz="2000" spc="-1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investigational</a:t>
            </a:r>
            <a:r>
              <a:rPr dirty="0" sz="2000" spc="-4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medications</a:t>
            </a:r>
            <a:r>
              <a:rPr dirty="0" sz="2000" spc="-3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and</a:t>
            </a:r>
            <a:r>
              <a:rPr dirty="0" sz="2000" spc="-2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infusions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Physician</a:t>
            </a:r>
            <a:r>
              <a:rPr dirty="0" sz="2000" spc="-2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order</a:t>
            </a:r>
            <a:r>
              <a:rPr dirty="0" sz="2000" spc="-5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set</a:t>
            </a:r>
            <a:r>
              <a:rPr dirty="0" sz="2000" spc="-3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and</a:t>
            </a:r>
            <a:r>
              <a:rPr dirty="0" sz="2000" spc="-2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worksheet</a:t>
            </a:r>
            <a:r>
              <a:rPr dirty="0" sz="2000" spc="-5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development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2000" spc="5">
                <a:solidFill>
                  <a:srgbClr val="7554A0"/>
                </a:solidFill>
                <a:latin typeface="Arial MT"/>
                <a:cs typeface="Arial MT"/>
              </a:rPr>
              <a:t>…</a:t>
            </a:r>
            <a:r>
              <a:rPr dirty="0" sz="2000" spc="-4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and</a:t>
            </a:r>
            <a:r>
              <a:rPr dirty="0" sz="2000" spc="-3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much</a:t>
            </a:r>
            <a:r>
              <a:rPr dirty="0" sz="2000" spc="-4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more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292857" y="216788"/>
            <a:ext cx="7078980" cy="650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100">
                <a:latin typeface="Arial MT"/>
                <a:cs typeface="Arial MT"/>
              </a:rPr>
              <a:t>Mission</a:t>
            </a:r>
            <a:r>
              <a:rPr dirty="0" sz="4100" spc="-130">
                <a:latin typeface="Arial MT"/>
                <a:cs typeface="Arial MT"/>
              </a:rPr>
              <a:t> </a:t>
            </a:r>
            <a:r>
              <a:rPr dirty="0" sz="4100">
                <a:latin typeface="Arial MT"/>
                <a:cs typeface="Arial MT"/>
              </a:rPr>
              <a:t>TEC</a:t>
            </a:r>
            <a:r>
              <a:rPr dirty="0" sz="4100" spc="-35">
                <a:latin typeface="Arial MT"/>
                <a:cs typeface="Arial MT"/>
              </a:rPr>
              <a:t> </a:t>
            </a:r>
            <a:r>
              <a:rPr dirty="0" sz="4100">
                <a:latin typeface="Arial MT"/>
                <a:cs typeface="Arial MT"/>
              </a:rPr>
              <a:t>services</a:t>
            </a:r>
            <a:r>
              <a:rPr dirty="0" sz="4100" spc="-55">
                <a:latin typeface="Arial MT"/>
                <a:cs typeface="Arial MT"/>
              </a:rPr>
              <a:t> </a:t>
            </a:r>
            <a:r>
              <a:rPr dirty="0" sz="4100">
                <a:latin typeface="Arial MT"/>
                <a:cs typeface="Arial MT"/>
              </a:rPr>
              <a:t>@Home</a:t>
            </a:r>
            <a:endParaRPr sz="4100">
              <a:latin typeface="Arial MT"/>
              <a:cs typeface="Arial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14359" y="2383535"/>
            <a:ext cx="2938272" cy="10454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337" y="177164"/>
            <a:ext cx="619950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10"/>
              <a:t>Clinical </a:t>
            </a:r>
            <a:r>
              <a:rPr dirty="0" sz="4400"/>
              <a:t>trial@home</a:t>
            </a:r>
            <a:r>
              <a:rPr dirty="0" sz="4400" spc="-30"/>
              <a:t> </a:t>
            </a:r>
            <a:r>
              <a:rPr dirty="0" sz="4400" spc="5"/>
              <a:t>service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05434" y="1043211"/>
            <a:ext cx="8292465" cy="5547995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3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400" spc="-10">
                <a:solidFill>
                  <a:srgbClr val="6F2F9F"/>
                </a:solidFill>
                <a:latin typeface="Calibri"/>
                <a:cs typeface="Calibri"/>
              </a:rPr>
              <a:t>Network</a:t>
            </a:r>
            <a:r>
              <a:rPr dirty="0" sz="2400" spc="-3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spc="5">
                <a:solidFill>
                  <a:srgbClr val="6F2F9F"/>
                </a:solidFill>
                <a:latin typeface="Calibri"/>
                <a:cs typeface="Calibri"/>
              </a:rPr>
              <a:t>&gt;</a:t>
            </a:r>
            <a:r>
              <a:rPr dirty="0" sz="2000" spc="5">
                <a:solidFill>
                  <a:srgbClr val="6F2F9F"/>
                </a:solidFill>
                <a:latin typeface="Calibri"/>
                <a:cs typeface="Calibri"/>
              </a:rPr>
              <a:t>100</a:t>
            </a:r>
            <a:r>
              <a:rPr dirty="0" sz="2000" spc="-1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6F2F9F"/>
                </a:solidFill>
                <a:latin typeface="Calibri"/>
                <a:cs typeface="Calibri"/>
              </a:rPr>
              <a:t>Clinical</a:t>
            </a:r>
            <a:r>
              <a:rPr dirty="0" sz="2000" spc="-1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6F2F9F"/>
                </a:solidFill>
                <a:latin typeface="Calibri"/>
                <a:cs typeface="Calibri"/>
              </a:rPr>
              <a:t>Research</a:t>
            </a:r>
            <a:r>
              <a:rPr dirty="0" sz="200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6F2F9F"/>
                </a:solidFill>
                <a:latin typeface="Calibri"/>
                <a:cs typeface="Calibri"/>
              </a:rPr>
              <a:t>Nurses </a:t>
            </a:r>
            <a:r>
              <a:rPr dirty="0" sz="2000">
                <a:solidFill>
                  <a:srgbClr val="6F2F9F"/>
                </a:solidFill>
                <a:latin typeface="Calibri"/>
                <a:cs typeface="Calibri"/>
              </a:rPr>
              <a:t>in</a:t>
            </a:r>
            <a:r>
              <a:rPr dirty="0" sz="2000" spc="-5">
                <a:solidFill>
                  <a:srgbClr val="6F2F9F"/>
                </a:solidFill>
                <a:latin typeface="Calibri"/>
                <a:cs typeface="Calibri"/>
              </a:rPr>
              <a:t> France</a:t>
            </a:r>
            <a:r>
              <a:rPr dirty="0" sz="2000" spc="-1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6F2F9F"/>
                </a:solidFill>
                <a:latin typeface="Calibri"/>
                <a:cs typeface="Calibri"/>
              </a:rPr>
              <a:t>(ICH</a:t>
            </a:r>
            <a:r>
              <a:rPr dirty="0" sz="200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6F2F9F"/>
                </a:solidFill>
                <a:latin typeface="Calibri"/>
                <a:cs typeface="Calibri"/>
              </a:rPr>
              <a:t>GCP</a:t>
            </a:r>
            <a:r>
              <a:rPr dirty="0" sz="2000" spc="-1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6F2F9F"/>
                </a:solidFill>
                <a:latin typeface="Calibri"/>
                <a:cs typeface="Calibri"/>
              </a:rPr>
              <a:t>trained)</a:t>
            </a:r>
            <a:endParaRPr sz="2000">
              <a:latin typeface="Calibri"/>
              <a:cs typeface="Calibri"/>
            </a:endParaRPr>
          </a:p>
          <a:p>
            <a:pPr marL="1551940">
              <a:lnSpc>
                <a:spcPct val="100000"/>
              </a:lnSpc>
              <a:spcBef>
                <a:spcPts val="450"/>
              </a:spcBef>
            </a:pPr>
            <a:r>
              <a:rPr dirty="0" sz="2000">
                <a:solidFill>
                  <a:srgbClr val="6F2F9F"/>
                </a:solidFill>
                <a:latin typeface="Calibri"/>
                <a:cs typeface="Calibri"/>
              </a:rPr>
              <a:t>&gt;5000</a:t>
            </a:r>
            <a:r>
              <a:rPr dirty="0" sz="2000" spc="-3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6F2F9F"/>
                </a:solidFill>
                <a:latin typeface="Calibri"/>
                <a:cs typeface="Calibri"/>
              </a:rPr>
              <a:t>in</a:t>
            </a:r>
            <a:r>
              <a:rPr dirty="0" sz="2000" spc="-1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6F2F9F"/>
                </a:solidFill>
                <a:latin typeface="Calibri"/>
                <a:cs typeface="Calibri"/>
              </a:rPr>
              <a:t>Europe…more</a:t>
            </a:r>
            <a:r>
              <a:rPr dirty="0" sz="2000" spc="-2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6F2F9F"/>
                </a:solidFill>
                <a:latin typeface="Calibri"/>
                <a:cs typeface="Calibri"/>
              </a:rPr>
              <a:t>available</a:t>
            </a:r>
            <a:r>
              <a:rPr dirty="0" sz="2000" spc="-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6F2F9F"/>
                </a:solidFill>
                <a:latin typeface="Calibri"/>
                <a:cs typeface="Calibri"/>
              </a:rPr>
              <a:t>worldwide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2000" spc="-5">
                <a:solidFill>
                  <a:srgbClr val="6F2F9F"/>
                </a:solidFill>
                <a:latin typeface="Calibri"/>
                <a:cs typeface="Calibri"/>
              </a:rPr>
              <a:t>Mission </a:t>
            </a:r>
            <a:r>
              <a:rPr dirty="0" sz="2000" spc="-10">
                <a:solidFill>
                  <a:srgbClr val="6F2F9F"/>
                </a:solidFill>
                <a:latin typeface="Calibri"/>
                <a:cs typeface="Calibri"/>
              </a:rPr>
              <a:t>TEC</a:t>
            </a:r>
            <a:r>
              <a:rPr dirty="0" sz="2000" spc="-2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6F2F9F"/>
                </a:solidFill>
                <a:latin typeface="Calibri"/>
                <a:cs typeface="Calibri"/>
              </a:rPr>
              <a:t>services</a:t>
            </a:r>
            <a:r>
              <a:rPr dirty="0" sz="2000" spc="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6F2F9F"/>
                </a:solidFill>
                <a:latin typeface="Calibri"/>
                <a:cs typeface="Calibri"/>
              </a:rPr>
              <a:t>cover</a:t>
            </a:r>
            <a:r>
              <a:rPr dirty="0" sz="2000" spc="-1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6F2F9F"/>
                </a:solidFill>
                <a:latin typeface="Calibri"/>
                <a:cs typeface="Calibri"/>
              </a:rPr>
              <a:t>53</a:t>
            </a:r>
            <a:r>
              <a:rPr dirty="0" sz="2000" spc="-1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6F2F9F"/>
                </a:solidFill>
                <a:latin typeface="Calibri"/>
                <a:cs typeface="Calibri"/>
              </a:rPr>
              <a:t>countries</a:t>
            </a:r>
            <a:r>
              <a:rPr dirty="0" sz="2000" spc="-1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6F2F9F"/>
                </a:solidFill>
                <a:latin typeface="Calibri"/>
                <a:cs typeface="Calibri"/>
              </a:rPr>
              <a:t>through</a:t>
            </a:r>
            <a:r>
              <a:rPr dirty="0" sz="2000" spc="-2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6F2F9F"/>
                </a:solidFill>
                <a:latin typeface="Calibri"/>
                <a:cs typeface="Calibri"/>
              </a:rPr>
              <a:t>20</a:t>
            </a:r>
            <a:r>
              <a:rPr dirty="0" sz="2000" spc="-1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6F2F9F"/>
                </a:solidFill>
                <a:latin typeface="Calibri"/>
                <a:cs typeface="Calibri"/>
              </a:rPr>
              <a:t>LOCAL</a:t>
            </a:r>
            <a:r>
              <a:rPr dirty="0" sz="200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6F2F9F"/>
                </a:solidFill>
                <a:latin typeface="Calibri"/>
                <a:cs typeface="Calibri"/>
              </a:rPr>
              <a:t>STRATEGIC</a:t>
            </a:r>
            <a:r>
              <a:rPr dirty="0" sz="2000" spc="-3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6F2F9F"/>
                </a:solidFill>
                <a:latin typeface="Calibri"/>
                <a:cs typeface="Calibri"/>
              </a:rPr>
              <a:t>PARTNERS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14"/>
              </a:spcBef>
            </a:pPr>
            <a:r>
              <a:rPr dirty="0" sz="2400" spc="-5">
                <a:solidFill>
                  <a:srgbClr val="EF8400"/>
                </a:solidFill>
                <a:latin typeface="Calibri"/>
                <a:cs typeface="Calibri"/>
              </a:rPr>
              <a:t>Clinical</a:t>
            </a:r>
            <a:r>
              <a:rPr dirty="0" sz="2400" spc="-4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EF8400"/>
                </a:solidFill>
                <a:latin typeface="Calibri"/>
                <a:cs typeface="Calibri"/>
              </a:rPr>
              <a:t>Research</a:t>
            </a:r>
            <a:r>
              <a:rPr dirty="0" sz="2400" spc="-2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EF8400"/>
                </a:solidFill>
                <a:latin typeface="Calibri"/>
                <a:cs typeface="Calibri"/>
              </a:rPr>
              <a:t>Coordinator</a:t>
            </a:r>
            <a:r>
              <a:rPr dirty="0" sz="2400" spc="-40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EF8400"/>
                </a:solidFill>
                <a:latin typeface="Calibri"/>
                <a:cs typeface="Calibri"/>
              </a:rPr>
              <a:t>on</a:t>
            </a:r>
            <a:r>
              <a:rPr dirty="0" sz="2400" spc="-10">
                <a:solidFill>
                  <a:srgbClr val="EF8400"/>
                </a:solidFill>
                <a:latin typeface="Calibri"/>
                <a:cs typeface="Calibri"/>
              </a:rPr>
              <a:t> site</a:t>
            </a:r>
            <a:r>
              <a:rPr dirty="0" sz="2400" spc="-1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EF8400"/>
                </a:solidFill>
                <a:latin typeface="Calibri"/>
                <a:cs typeface="Calibri"/>
              </a:rPr>
              <a:t>(CRC):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800" spc="-15">
                <a:solidFill>
                  <a:srgbClr val="EF8400"/>
                </a:solidFill>
                <a:latin typeface="Calibri"/>
                <a:cs typeface="Calibri"/>
              </a:rPr>
              <a:t>Investigators</a:t>
            </a:r>
            <a:r>
              <a:rPr dirty="0" sz="1800" spc="-2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EF8400"/>
                </a:solidFill>
                <a:latin typeface="Calibri"/>
                <a:cs typeface="Calibri"/>
              </a:rPr>
              <a:t>&amp;</a:t>
            </a:r>
            <a:r>
              <a:rPr dirty="0" sz="1800" spc="-4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EF8400"/>
                </a:solidFill>
                <a:latin typeface="Calibri"/>
                <a:cs typeface="Calibri"/>
              </a:rPr>
              <a:t>Site</a:t>
            </a:r>
            <a:r>
              <a:rPr dirty="0" sz="1800" spc="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EF8400"/>
                </a:solidFill>
                <a:latin typeface="Calibri"/>
                <a:cs typeface="Calibri"/>
              </a:rPr>
              <a:t>Support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dirty="0" sz="2400" spc="-10">
                <a:solidFill>
                  <a:srgbClr val="EF8400"/>
                </a:solidFill>
                <a:latin typeface="Calibri"/>
                <a:cs typeface="Calibri"/>
              </a:rPr>
              <a:t>Research</a:t>
            </a:r>
            <a:r>
              <a:rPr dirty="0" sz="2400" spc="-50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EF8400"/>
                </a:solidFill>
                <a:latin typeface="Calibri"/>
                <a:cs typeface="Calibri"/>
              </a:rPr>
              <a:t>Nurses</a:t>
            </a:r>
            <a:r>
              <a:rPr dirty="0" sz="2400" spc="-2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EF8400"/>
                </a:solidFill>
                <a:latin typeface="Calibri"/>
                <a:cs typeface="Calibri"/>
              </a:rPr>
              <a:t>(RN):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3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15">
                <a:solidFill>
                  <a:srgbClr val="EF8400"/>
                </a:solidFill>
                <a:latin typeface="Calibri"/>
                <a:cs typeface="Calibri"/>
              </a:rPr>
              <a:t>Patient</a:t>
            </a:r>
            <a:r>
              <a:rPr dirty="0" sz="1800" spc="-2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EF8400"/>
                </a:solidFill>
                <a:latin typeface="Calibri"/>
                <a:cs typeface="Calibri"/>
              </a:rPr>
              <a:t>Home</a:t>
            </a:r>
            <a:r>
              <a:rPr dirty="0" sz="1800" spc="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EF8400"/>
                </a:solidFill>
                <a:latin typeface="Calibri"/>
                <a:cs typeface="Calibri"/>
              </a:rPr>
              <a:t>Support</a:t>
            </a:r>
            <a:r>
              <a:rPr dirty="0" sz="1800" spc="-1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EF8400"/>
                </a:solidFill>
                <a:latin typeface="Calibri"/>
                <a:cs typeface="Calibri"/>
              </a:rPr>
              <a:t>(Education</a:t>
            </a:r>
            <a:r>
              <a:rPr dirty="0" sz="1800" spc="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EF8400"/>
                </a:solidFill>
                <a:latin typeface="Calibri"/>
                <a:cs typeface="Calibri"/>
              </a:rPr>
              <a:t>&amp;</a:t>
            </a:r>
            <a:r>
              <a:rPr dirty="0" sz="1800" spc="-10">
                <a:solidFill>
                  <a:srgbClr val="EF8400"/>
                </a:solidFill>
                <a:latin typeface="Calibri"/>
                <a:cs typeface="Calibri"/>
              </a:rPr>
              <a:t> Care)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800" spc="-10">
                <a:solidFill>
                  <a:srgbClr val="EF8400"/>
                </a:solidFill>
                <a:latin typeface="Calibri"/>
                <a:cs typeface="Calibri"/>
              </a:rPr>
              <a:t>Patients</a:t>
            </a:r>
            <a:r>
              <a:rPr dirty="0" sz="1800" spc="-30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EF8400"/>
                </a:solidFill>
                <a:latin typeface="Calibri"/>
                <a:cs typeface="Calibri"/>
              </a:rPr>
              <a:t>followed</a:t>
            </a:r>
            <a:r>
              <a:rPr dirty="0" sz="1800" spc="20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EF8400"/>
                </a:solidFill>
                <a:latin typeface="Calibri"/>
                <a:cs typeface="Calibri"/>
              </a:rPr>
              <a:t>at</a:t>
            </a:r>
            <a:r>
              <a:rPr dirty="0" sz="1800" spc="-5">
                <a:solidFill>
                  <a:srgbClr val="EF8400"/>
                </a:solidFill>
                <a:latin typeface="Calibri"/>
                <a:cs typeface="Calibri"/>
              </a:rPr>
              <a:t> home</a:t>
            </a:r>
            <a:r>
              <a:rPr dirty="0" sz="1800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EF8400"/>
                </a:solidFill>
                <a:latin typeface="Calibri"/>
                <a:cs typeface="Calibri"/>
              </a:rPr>
              <a:t>or</a:t>
            </a:r>
            <a:r>
              <a:rPr dirty="0" sz="1800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EF8400"/>
                </a:solidFill>
                <a:latin typeface="Calibri"/>
                <a:cs typeface="Calibri"/>
              </a:rPr>
              <a:t>at</a:t>
            </a:r>
            <a:r>
              <a:rPr dirty="0" sz="1800" spc="-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EF8400"/>
                </a:solidFill>
                <a:latin typeface="Calibri"/>
                <a:cs typeface="Calibri"/>
              </a:rPr>
              <a:t>hospital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800" spc="-10">
                <a:solidFill>
                  <a:srgbClr val="EF8400"/>
                </a:solidFill>
                <a:latin typeface="Calibri"/>
                <a:cs typeface="Calibri"/>
              </a:rPr>
              <a:t>Allows</a:t>
            </a:r>
            <a:r>
              <a:rPr dirty="0" sz="1800" spc="10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EF8400"/>
                </a:solidFill>
                <a:latin typeface="Calibri"/>
                <a:cs typeface="Calibri"/>
              </a:rPr>
              <a:t>more</a:t>
            </a:r>
            <a:r>
              <a:rPr dirty="0" sz="1800" spc="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EF8400"/>
                </a:solidFill>
                <a:latin typeface="Calibri"/>
                <a:cs typeface="Calibri"/>
              </a:rPr>
              <a:t>patients </a:t>
            </a:r>
            <a:r>
              <a:rPr dirty="0" sz="1800" spc="-10">
                <a:solidFill>
                  <a:srgbClr val="EF8400"/>
                </a:solidFill>
                <a:latin typeface="Calibri"/>
                <a:cs typeface="Calibri"/>
              </a:rPr>
              <a:t>enrolled</a:t>
            </a:r>
            <a:r>
              <a:rPr dirty="0" sz="1800" spc="10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EF8400"/>
                </a:solidFill>
                <a:latin typeface="Calibri"/>
                <a:cs typeface="Calibri"/>
              </a:rPr>
              <a:t>in</a:t>
            </a:r>
            <a:r>
              <a:rPr dirty="0" sz="1800" spc="1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EF8400"/>
                </a:solidFill>
                <a:latin typeface="Calibri"/>
                <a:cs typeface="Calibri"/>
              </a:rPr>
              <a:t>a </a:t>
            </a:r>
            <a:r>
              <a:rPr dirty="0" sz="1800" spc="-10">
                <a:solidFill>
                  <a:srgbClr val="EF8400"/>
                </a:solidFill>
                <a:latin typeface="Calibri"/>
                <a:cs typeface="Calibri"/>
              </a:rPr>
              <a:t>shorter</a:t>
            </a:r>
            <a:r>
              <a:rPr dirty="0" sz="1800" spc="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EF8400"/>
                </a:solidFill>
                <a:latin typeface="Calibri"/>
                <a:cs typeface="Calibri"/>
              </a:rPr>
              <a:t>time/location-mobility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800" spc="-10">
                <a:solidFill>
                  <a:srgbClr val="EF8400"/>
                </a:solidFill>
                <a:latin typeface="Calibri"/>
                <a:cs typeface="Calibri"/>
              </a:rPr>
              <a:t>Allows</a:t>
            </a:r>
            <a:r>
              <a:rPr dirty="0" sz="1800" spc="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EF8400"/>
                </a:solidFill>
                <a:latin typeface="Calibri"/>
                <a:cs typeface="Calibri"/>
              </a:rPr>
              <a:t>any</a:t>
            </a:r>
            <a:r>
              <a:rPr dirty="0" sz="1800" spc="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EF8400"/>
                </a:solidFill>
                <a:latin typeface="Calibri"/>
                <a:cs typeface="Calibri"/>
              </a:rPr>
              <a:t>time</a:t>
            </a:r>
            <a:r>
              <a:rPr dirty="0" sz="1800" spc="1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EF8400"/>
                </a:solidFill>
                <a:latin typeface="Calibri"/>
                <a:cs typeface="Calibri"/>
              </a:rPr>
              <a:t>24-7</a:t>
            </a:r>
            <a:r>
              <a:rPr dirty="0" sz="1800" spc="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EF8400"/>
                </a:solidFill>
                <a:latin typeface="Calibri"/>
                <a:cs typeface="Calibri"/>
              </a:rPr>
              <a:t>patients visits </a:t>
            </a:r>
            <a:r>
              <a:rPr dirty="0" sz="1800" spc="-10">
                <a:solidFill>
                  <a:srgbClr val="EF8400"/>
                </a:solidFill>
                <a:latin typeface="Calibri"/>
                <a:cs typeface="Calibri"/>
              </a:rPr>
              <a:t>(holidays/night/weekend…)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800" spc="-10">
                <a:solidFill>
                  <a:srgbClr val="EF8400"/>
                </a:solidFill>
                <a:latin typeface="Calibri"/>
                <a:cs typeface="Calibri"/>
              </a:rPr>
              <a:t>Improves</a:t>
            </a:r>
            <a:r>
              <a:rPr dirty="0" sz="1800" spc="-20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EF8400"/>
                </a:solidFill>
                <a:latin typeface="Calibri"/>
                <a:cs typeface="Calibri"/>
              </a:rPr>
              <a:t>the</a:t>
            </a:r>
            <a:r>
              <a:rPr dirty="0" sz="1800" spc="-5">
                <a:solidFill>
                  <a:srgbClr val="EF8400"/>
                </a:solidFill>
                <a:latin typeface="Calibri"/>
                <a:cs typeface="Calibri"/>
              </a:rPr>
              <a:t> patients</a:t>
            </a:r>
            <a:r>
              <a:rPr dirty="0" sz="1800" spc="-1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EF8400"/>
                </a:solidFill>
                <a:latin typeface="Calibri"/>
                <a:cs typeface="Calibri"/>
              </a:rPr>
              <a:t>compliance</a:t>
            </a:r>
            <a:r>
              <a:rPr dirty="0" sz="1800" spc="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EF8400"/>
                </a:solidFill>
                <a:latin typeface="Calibri"/>
                <a:cs typeface="Calibri"/>
              </a:rPr>
              <a:t>+</a:t>
            </a:r>
            <a:r>
              <a:rPr dirty="0" sz="1800" spc="-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EF8400"/>
                </a:solidFill>
                <a:latin typeface="Calibri"/>
                <a:cs typeface="Calibri"/>
              </a:rPr>
              <a:t>AE</a:t>
            </a:r>
            <a:r>
              <a:rPr dirty="0" sz="1800" spc="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EF8400"/>
                </a:solidFill>
                <a:latin typeface="Calibri"/>
                <a:cs typeface="Calibri"/>
              </a:rPr>
              <a:t>detection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800" spc="-10">
                <a:solidFill>
                  <a:srgbClr val="EF8400"/>
                </a:solidFill>
                <a:latin typeface="Calibri"/>
                <a:cs typeface="Calibri"/>
              </a:rPr>
              <a:t>Improves</a:t>
            </a:r>
            <a:r>
              <a:rPr dirty="0" sz="1800" spc="-2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EF8400"/>
                </a:solidFill>
                <a:latin typeface="Calibri"/>
                <a:cs typeface="Calibri"/>
              </a:rPr>
              <a:t>the</a:t>
            </a:r>
            <a:r>
              <a:rPr dirty="0" sz="1800" spc="-10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EF8400"/>
                </a:solidFill>
                <a:latin typeface="Calibri"/>
                <a:cs typeface="Calibri"/>
              </a:rPr>
              <a:t>patients</a:t>
            </a:r>
            <a:r>
              <a:rPr dirty="0" sz="1800" spc="-10">
                <a:solidFill>
                  <a:srgbClr val="EF8400"/>
                </a:solidFill>
                <a:latin typeface="Calibri"/>
                <a:cs typeface="Calibri"/>
              </a:rPr>
              <a:t> retention</a:t>
            </a:r>
            <a:r>
              <a:rPr dirty="0" sz="1800" spc="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EF8400"/>
                </a:solidFill>
                <a:latin typeface="Calibri"/>
                <a:cs typeface="Calibri"/>
              </a:rPr>
              <a:t>rate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800" spc="-10">
                <a:solidFill>
                  <a:srgbClr val="EF8400"/>
                </a:solidFill>
                <a:latin typeface="Calibri"/>
                <a:cs typeface="Calibri"/>
              </a:rPr>
              <a:t>Improves</a:t>
            </a:r>
            <a:r>
              <a:rPr dirty="0" sz="1800" spc="-20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EF8400"/>
                </a:solidFill>
                <a:latin typeface="Calibri"/>
                <a:cs typeface="Calibri"/>
              </a:rPr>
              <a:t>the </a:t>
            </a:r>
            <a:r>
              <a:rPr dirty="0" sz="1800" spc="-10">
                <a:solidFill>
                  <a:srgbClr val="EF8400"/>
                </a:solidFill>
                <a:latin typeface="Calibri"/>
                <a:cs typeface="Calibri"/>
              </a:rPr>
              <a:t>satisfaction</a:t>
            </a:r>
            <a:r>
              <a:rPr dirty="0" sz="1800" spc="-1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EF8400"/>
                </a:solidFill>
                <a:latin typeface="Calibri"/>
                <a:cs typeface="Calibri"/>
              </a:rPr>
              <a:t>of</a:t>
            </a:r>
            <a:r>
              <a:rPr dirty="0" sz="1800" spc="-10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EF8400"/>
                </a:solidFill>
                <a:latin typeface="Calibri"/>
                <a:cs typeface="Calibri"/>
              </a:rPr>
              <a:t>patients</a:t>
            </a:r>
            <a:r>
              <a:rPr dirty="0" sz="1800" spc="-2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EF8400"/>
                </a:solidFill>
                <a:latin typeface="Calibri"/>
                <a:cs typeface="Calibri"/>
              </a:rPr>
              <a:t>&amp;</a:t>
            </a:r>
            <a:r>
              <a:rPr dirty="0" sz="1800" spc="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EF8400"/>
                </a:solidFill>
                <a:latin typeface="Calibri"/>
                <a:cs typeface="Calibri"/>
              </a:rPr>
              <a:t>sites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800" spc="-10">
                <a:solidFill>
                  <a:srgbClr val="EF8400"/>
                </a:solidFill>
                <a:latin typeface="Calibri"/>
                <a:cs typeface="Calibri"/>
              </a:rPr>
              <a:t>Reduces</a:t>
            </a:r>
            <a:r>
              <a:rPr dirty="0" sz="1800" spc="1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EF8400"/>
                </a:solidFill>
                <a:latin typeface="Calibri"/>
                <a:cs typeface="Calibri"/>
              </a:rPr>
              <a:t>the </a:t>
            </a:r>
            <a:r>
              <a:rPr dirty="0" sz="1800" spc="-15">
                <a:solidFill>
                  <a:srgbClr val="EF8400"/>
                </a:solidFill>
                <a:latin typeface="Calibri"/>
                <a:cs typeface="Calibri"/>
              </a:rPr>
              <a:t>cost</a:t>
            </a:r>
            <a:r>
              <a:rPr dirty="0" sz="1800" spc="-10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EF8400"/>
                </a:solidFill>
                <a:latin typeface="Calibri"/>
                <a:cs typeface="Calibri"/>
              </a:rPr>
              <a:t>of </a:t>
            </a:r>
            <a:r>
              <a:rPr dirty="0" sz="1800" spc="-10">
                <a:solidFill>
                  <a:srgbClr val="EF8400"/>
                </a:solidFill>
                <a:latin typeface="Calibri"/>
                <a:cs typeface="Calibri"/>
              </a:rPr>
              <a:t>clinical</a:t>
            </a:r>
            <a:r>
              <a:rPr dirty="0" sz="1800" spc="1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EF8400"/>
                </a:solidFill>
                <a:latin typeface="Calibri"/>
                <a:cs typeface="Calibri"/>
              </a:rPr>
              <a:t>trials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800" spc="-35">
                <a:solidFill>
                  <a:srgbClr val="EF8400"/>
                </a:solidFill>
                <a:latin typeface="Calibri"/>
                <a:cs typeface="Calibri"/>
              </a:rPr>
              <a:t>We</a:t>
            </a:r>
            <a:r>
              <a:rPr dirty="0" sz="1800" spc="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EF8400"/>
                </a:solidFill>
                <a:latin typeface="Calibri"/>
                <a:cs typeface="Calibri"/>
              </a:rPr>
              <a:t>can</a:t>
            </a:r>
            <a:r>
              <a:rPr dirty="0" sz="1800" spc="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EF8400"/>
                </a:solidFill>
                <a:latin typeface="Calibri"/>
                <a:cs typeface="Calibri"/>
              </a:rPr>
              <a:t>provide</a:t>
            </a:r>
            <a:r>
              <a:rPr dirty="0" sz="1800" spc="20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EF8400"/>
                </a:solidFill>
                <a:latin typeface="Calibri"/>
                <a:cs typeface="Calibri"/>
              </a:rPr>
              <a:t>(rent)</a:t>
            </a:r>
            <a:r>
              <a:rPr dirty="0" sz="1800" spc="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EF8400"/>
                </a:solidFill>
                <a:latin typeface="Calibri"/>
                <a:cs typeface="Calibri"/>
              </a:rPr>
              <a:t>materials </a:t>
            </a:r>
            <a:r>
              <a:rPr dirty="0" sz="1800" spc="-5">
                <a:solidFill>
                  <a:srgbClr val="EF8400"/>
                </a:solidFill>
                <a:latin typeface="Calibri"/>
                <a:cs typeface="Calibri"/>
              </a:rPr>
              <a:t>(Centrifuge,</a:t>
            </a:r>
            <a:r>
              <a:rPr dirty="0" sz="1800" spc="1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EF8400"/>
                </a:solidFill>
                <a:latin typeface="Calibri"/>
                <a:cs typeface="Calibri"/>
              </a:rPr>
              <a:t>Lab</a:t>
            </a:r>
            <a:r>
              <a:rPr dirty="0" sz="1800" spc="1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EF8400"/>
                </a:solidFill>
                <a:latin typeface="Calibri"/>
                <a:cs typeface="Calibri"/>
              </a:rPr>
              <a:t>kit,</a:t>
            </a:r>
            <a:r>
              <a:rPr dirty="0" sz="1800" spc="-10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EF8400"/>
                </a:solidFill>
                <a:latin typeface="Calibri"/>
                <a:cs typeface="Calibri"/>
              </a:rPr>
              <a:t>EKG,</a:t>
            </a:r>
            <a:r>
              <a:rPr dirty="0" sz="1800" spc="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EF8400"/>
                </a:solidFill>
                <a:latin typeface="Calibri"/>
                <a:cs typeface="Calibri"/>
              </a:rPr>
              <a:t>EEG,</a:t>
            </a:r>
            <a:r>
              <a:rPr dirty="0" sz="1800" spc="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EF8400"/>
                </a:solidFill>
                <a:latin typeface="Calibri"/>
                <a:cs typeface="Calibri"/>
              </a:rPr>
              <a:t>fridge</a:t>
            </a:r>
            <a:r>
              <a:rPr dirty="0" sz="1800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800" spc="5">
                <a:solidFill>
                  <a:srgbClr val="EF8400"/>
                </a:solidFill>
                <a:latin typeface="Calibri"/>
                <a:cs typeface="Calibri"/>
              </a:rPr>
              <a:t>…)</a:t>
            </a:r>
            <a:endParaRPr sz="1800">
              <a:latin typeface="Calibri"/>
              <a:cs typeface="Calibri"/>
            </a:endParaRPr>
          </a:p>
          <a:p>
            <a:pPr marL="1802130">
              <a:lnSpc>
                <a:spcPct val="100000"/>
              </a:lnSpc>
              <a:spcBef>
                <a:spcPts val="320"/>
              </a:spcBef>
            </a:pPr>
            <a:r>
              <a:rPr dirty="0" sz="1600" spc="-5" b="1">
                <a:solidFill>
                  <a:srgbClr val="6F2F9F"/>
                </a:solidFill>
                <a:latin typeface="Calibri"/>
                <a:cs typeface="Calibri"/>
              </a:rPr>
              <a:t>=</a:t>
            </a:r>
            <a:r>
              <a:rPr dirty="0" sz="1600" spc="1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6F2F9F"/>
                </a:solidFill>
                <a:latin typeface="Calibri"/>
                <a:cs typeface="Calibri"/>
              </a:rPr>
              <a:t>&gt;Stop</a:t>
            </a:r>
            <a:r>
              <a:rPr dirty="0" sz="1600" spc="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6F2F9F"/>
                </a:solidFill>
                <a:latin typeface="Calibri"/>
                <a:cs typeface="Calibri"/>
              </a:rPr>
              <a:t>to</a:t>
            </a:r>
            <a:r>
              <a:rPr dirty="0" sz="1600" spc="1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600" spc="-15" b="1">
                <a:solidFill>
                  <a:srgbClr val="6F2F9F"/>
                </a:solidFill>
                <a:latin typeface="Calibri"/>
                <a:cs typeface="Calibri"/>
              </a:rPr>
              <a:t>burden</a:t>
            </a:r>
            <a:r>
              <a:rPr dirty="0" sz="1600" spc="4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6F2F9F"/>
                </a:solidFill>
                <a:latin typeface="Calibri"/>
                <a:cs typeface="Calibri"/>
              </a:rPr>
              <a:t>your</a:t>
            </a:r>
            <a:r>
              <a:rPr dirty="0" sz="1600" spc="3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6F2F9F"/>
                </a:solidFill>
                <a:latin typeface="Calibri"/>
                <a:cs typeface="Calibri"/>
              </a:rPr>
              <a:t>patient,</a:t>
            </a:r>
            <a:r>
              <a:rPr dirty="0" sz="1600" spc="-1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6F2F9F"/>
                </a:solidFill>
                <a:latin typeface="Calibri"/>
                <a:cs typeface="Calibri"/>
              </a:rPr>
              <a:t>use</a:t>
            </a:r>
            <a:r>
              <a:rPr dirty="0" sz="1600" spc="1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6F2F9F"/>
                </a:solidFill>
                <a:latin typeface="Calibri"/>
                <a:cs typeface="Calibri"/>
              </a:rPr>
              <a:t>our</a:t>
            </a:r>
            <a:r>
              <a:rPr dirty="0" sz="1600" spc="1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6F2F9F"/>
                </a:solidFill>
                <a:latin typeface="Calibri"/>
                <a:cs typeface="Calibri"/>
              </a:rPr>
              <a:t>decentralized</a:t>
            </a:r>
            <a:r>
              <a:rPr dirty="0" sz="160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6F2F9F"/>
                </a:solidFill>
                <a:latin typeface="Calibri"/>
                <a:cs typeface="Calibri"/>
              </a:rPr>
              <a:t>clinical</a:t>
            </a:r>
            <a:r>
              <a:rPr dirty="0" sz="1600" spc="-1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6F2F9F"/>
                </a:solidFill>
                <a:latin typeface="Calibri"/>
                <a:cs typeface="Calibri"/>
              </a:rPr>
              <a:t>trial</a:t>
            </a:r>
            <a:r>
              <a:rPr dirty="0" sz="1600" spc="-1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6F2F9F"/>
                </a:solidFill>
                <a:latin typeface="Calibri"/>
                <a:cs typeface="Calibri"/>
              </a:rPr>
              <a:t>solution !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6683" y="2185416"/>
            <a:ext cx="3410712" cy="17404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2040" y="1286255"/>
            <a:ext cx="2199131" cy="5867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45680" y="3858767"/>
            <a:ext cx="4319270" cy="2944495"/>
            <a:chOff x="7345680" y="3858767"/>
            <a:chExt cx="4319270" cy="2944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45680" y="3858767"/>
              <a:ext cx="2723387" cy="26730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464552" y="3977639"/>
              <a:ext cx="2490470" cy="2440305"/>
            </a:xfrm>
            <a:custGeom>
              <a:avLst/>
              <a:gdLst/>
              <a:ahLst/>
              <a:cxnLst/>
              <a:rect l="l" t="t" r="r" b="b"/>
              <a:pathLst>
                <a:path w="2490470" h="2440304">
                  <a:moveTo>
                    <a:pt x="1245107" y="0"/>
                  </a:moveTo>
                  <a:lnTo>
                    <a:pt x="1196213" y="923"/>
                  </a:lnTo>
                  <a:lnTo>
                    <a:pt x="1147796" y="3670"/>
                  </a:lnTo>
                  <a:lnTo>
                    <a:pt x="1099892" y="8208"/>
                  </a:lnTo>
                  <a:lnTo>
                    <a:pt x="1052535" y="14501"/>
                  </a:lnTo>
                  <a:lnTo>
                    <a:pt x="1005759" y="22517"/>
                  </a:lnTo>
                  <a:lnTo>
                    <a:pt x="959600" y="32221"/>
                  </a:lnTo>
                  <a:lnTo>
                    <a:pt x="914091" y="43580"/>
                  </a:lnTo>
                  <a:lnTo>
                    <a:pt x="869267" y="56559"/>
                  </a:lnTo>
                  <a:lnTo>
                    <a:pt x="825164" y="71125"/>
                  </a:lnTo>
                  <a:lnTo>
                    <a:pt x="781815" y="87244"/>
                  </a:lnTo>
                  <a:lnTo>
                    <a:pt x="739255" y="104881"/>
                  </a:lnTo>
                  <a:lnTo>
                    <a:pt x="697518" y="124003"/>
                  </a:lnTo>
                  <a:lnTo>
                    <a:pt x="656640" y="144577"/>
                  </a:lnTo>
                  <a:lnTo>
                    <a:pt x="616655" y="166567"/>
                  </a:lnTo>
                  <a:lnTo>
                    <a:pt x="577597" y="189941"/>
                  </a:lnTo>
                  <a:lnTo>
                    <a:pt x="539502" y="214663"/>
                  </a:lnTo>
                  <a:lnTo>
                    <a:pt x="502402" y="240702"/>
                  </a:lnTo>
                  <a:lnTo>
                    <a:pt x="466335" y="268021"/>
                  </a:lnTo>
                  <a:lnTo>
                    <a:pt x="431333" y="296589"/>
                  </a:lnTo>
                  <a:lnTo>
                    <a:pt x="397431" y="326369"/>
                  </a:lnTo>
                  <a:lnTo>
                    <a:pt x="364664" y="357330"/>
                  </a:lnTo>
                  <a:lnTo>
                    <a:pt x="333067" y="389436"/>
                  </a:lnTo>
                  <a:lnTo>
                    <a:pt x="302674" y="422654"/>
                  </a:lnTo>
                  <a:lnTo>
                    <a:pt x="273520" y="456951"/>
                  </a:lnTo>
                  <a:lnTo>
                    <a:pt x="245639" y="492291"/>
                  </a:lnTo>
                  <a:lnTo>
                    <a:pt x="219066" y="528641"/>
                  </a:lnTo>
                  <a:lnTo>
                    <a:pt x="193835" y="565968"/>
                  </a:lnTo>
                  <a:lnTo>
                    <a:pt x="169982" y="604237"/>
                  </a:lnTo>
                  <a:lnTo>
                    <a:pt x="147540" y="643415"/>
                  </a:lnTo>
                  <a:lnTo>
                    <a:pt x="126545" y="683467"/>
                  </a:lnTo>
                  <a:lnTo>
                    <a:pt x="107030" y="724360"/>
                  </a:lnTo>
                  <a:lnTo>
                    <a:pt x="89031" y="766059"/>
                  </a:lnTo>
                  <a:lnTo>
                    <a:pt x="72582" y="808531"/>
                  </a:lnTo>
                  <a:lnTo>
                    <a:pt x="57718" y="851742"/>
                  </a:lnTo>
                  <a:lnTo>
                    <a:pt x="44472" y="895658"/>
                  </a:lnTo>
                  <a:lnTo>
                    <a:pt x="32881" y="940245"/>
                  </a:lnTo>
                  <a:lnTo>
                    <a:pt x="22978" y="985470"/>
                  </a:lnTo>
                  <a:lnTo>
                    <a:pt x="14798" y="1031297"/>
                  </a:lnTo>
                  <a:lnTo>
                    <a:pt x="8376" y="1077694"/>
                  </a:lnTo>
                  <a:lnTo>
                    <a:pt x="3745" y="1124626"/>
                  </a:lnTo>
                  <a:lnTo>
                    <a:pt x="942" y="1172060"/>
                  </a:lnTo>
                  <a:lnTo>
                    <a:pt x="0" y="1219962"/>
                  </a:lnTo>
                  <a:lnTo>
                    <a:pt x="942" y="1267865"/>
                  </a:lnTo>
                  <a:lnTo>
                    <a:pt x="3745" y="1315300"/>
                  </a:lnTo>
                  <a:lnTo>
                    <a:pt x="8376" y="1362234"/>
                  </a:lnTo>
                  <a:lnTo>
                    <a:pt x="14798" y="1408632"/>
                  </a:lnTo>
                  <a:lnTo>
                    <a:pt x="22978" y="1454460"/>
                  </a:lnTo>
                  <a:lnTo>
                    <a:pt x="32881" y="1499686"/>
                  </a:lnTo>
                  <a:lnTo>
                    <a:pt x="44472" y="1544274"/>
                  </a:lnTo>
                  <a:lnTo>
                    <a:pt x="57718" y="1588190"/>
                  </a:lnTo>
                  <a:lnTo>
                    <a:pt x="72582" y="1631402"/>
                  </a:lnTo>
                  <a:lnTo>
                    <a:pt x="89031" y="1673875"/>
                  </a:lnTo>
                  <a:lnTo>
                    <a:pt x="107030" y="1715574"/>
                  </a:lnTo>
                  <a:lnTo>
                    <a:pt x="126545" y="1756467"/>
                  </a:lnTo>
                  <a:lnTo>
                    <a:pt x="147540" y="1796519"/>
                  </a:lnTo>
                  <a:lnTo>
                    <a:pt x="169982" y="1835697"/>
                  </a:lnTo>
                  <a:lnTo>
                    <a:pt x="193835" y="1873966"/>
                  </a:lnTo>
                  <a:lnTo>
                    <a:pt x="219066" y="1911293"/>
                  </a:lnTo>
                  <a:lnTo>
                    <a:pt x="245639" y="1947643"/>
                  </a:lnTo>
                  <a:lnTo>
                    <a:pt x="273520" y="1982983"/>
                  </a:lnTo>
                  <a:lnTo>
                    <a:pt x="302674" y="2017279"/>
                  </a:lnTo>
                  <a:lnTo>
                    <a:pt x="333067" y="2050497"/>
                  </a:lnTo>
                  <a:lnTo>
                    <a:pt x="364664" y="2082603"/>
                  </a:lnTo>
                  <a:lnTo>
                    <a:pt x="397431" y="2113563"/>
                  </a:lnTo>
                  <a:lnTo>
                    <a:pt x="431333" y="2143343"/>
                  </a:lnTo>
                  <a:lnTo>
                    <a:pt x="466335" y="2171910"/>
                  </a:lnTo>
                  <a:lnTo>
                    <a:pt x="502402" y="2199229"/>
                  </a:lnTo>
                  <a:lnTo>
                    <a:pt x="539502" y="2225266"/>
                  </a:lnTo>
                  <a:lnTo>
                    <a:pt x="577597" y="2249989"/>
                  </a:lnTo>
                  <a:lnTo>
                    <a:pt x="616655" y="2273362"/>
                  </a:lnTo>
                  <a:lnTo>
                    <a:pt x="656640" y="2295351"/>
                  </a:lnTo>
                  <a:lnTo>
                    <a:pt x="697518" y="2315924"/>
                  </a:lnTo>
                  <a:lnTo>
                    <a:pt x="739255" y="2335046"/>
                  </a:lnTo>
                  <a:lnTo>
                    <a:pt x="781815" y="2352683"/>
                  </a:lnTo>
                  <a:lnTo>
                    <a:pt x="825164" y="2368801"/>
                  </a:lnTo>
                  <a:lnTo>
                    <a:pt x="869267" y="2383366"/>
                  </a:lnTo>
                  <a:lnTo>
                    <a:pt x="914091" y="2396345"/>
                  </a:lnTo>
                  <a:lnTo>
                    <a:pt x="959600" y="2407703"/>
                  </a:lnTo>
                  <a:lnTo>
                    <a:pt x="1005759" y="2417407"/>
                  </a:lnTo>
                  <a:lnTo>
                    <a:pt x="1052535" y="2425423"/>
                  </a:lnTo>
                  <a:lnTo>
                    <a:pt x="1099892" y="2431716"/>
                  </a:lnTo>
                  <a:lnTo>
                    <a:pt x="1147796" y="2436253"/>
                  </a:lnTo>
                  <a:lnTo>
                    <a:pt x="1196213" y="2439000"/>
                  </a:lnTo>
                  <a:lnTo>
                    <a:pt x="1245107" y="2439924"/>
                  </a:lnTo>
                  <a:lnTo>
                    <a:pt x="1294002" y="2439000"/>
                  </a:lnTo>
                  <a:lnTo>
                    <a:pt x="1342419" y="2436253"/>
                  </a:lnTo>
                  <a:lnTo>
                    <a:pt x="1390323" y="2431716"/>
                  </a:lnTo>
                  <a:lnTo>
                    <a:pt x="1437680" y="2425423"/>
                  </a:lnTo>
                  <a:lnTo>
                    <a:pt x="1484456" y="2417407"/>
                  </a:lnTo>
                  <a:lnTo>
                    <a:pt x="1530615" y="2407703"/>
                  </a:lnTo>
                  <a:lnTo>
                    <a:pt x="1576124" y="2396345"/>
                  </a:lnTo>
                  <a:lnTo>
                    <a:pt x="1620948" y="2383366"/>
                  </a:lnTo>
                  <a:lnTo>
                    <a:pt x="1665051" y="2368801"/>
                  </a:lnTo>
                  <a:lnTo>
                    <a:pt x="1708400" y="2352683"/>
                  </a:lnTo>
                  <a:lnTo>
                    <a:pt x="1750960" y="2335046"/>
                  </a:lnTo>
                  <a:lnTo>
                    <a:pt x="1792697" y="2315924"/>
                  </a:lnTo>
                  <a:lnTo>
                    <a:pt x="1833575" y="2295351"/>
                  </a:lnTo>
                  <a:lnTo>
                    <a:pt x="1873560" y="2273362"/>
                  </a:lnTo>
                  <a:lnTo>
                    <a:pt x="1912618" y="2249989"/>
                  </a:lnTo>
                  <a:lnTo>
                    <a:pt x="1950713" y="2225266"/>
                  </a:lnTo>
                  <a:lnTo>
                    <a:pt x="1987813" y="2199229"/>
                  </a:lnTo>
                  <a:lnTo>
                    <a:pt x="2023880" y="2171910"/>
                  </a:lnTo>
                  <a:lnTo>
                    <a:pt x="2058882" y="2143343"/>
                  </a:lnTo>
                  <a:lnTo>
                    <a:pt x="2092784" y="2113563"/>
                  </a:lnTo>
                  <a:lnTo>
                    <a:pt x="2125551" y="2082603"/>
                  </a:lnTo>
                  <a:lnTo>
                    <a:pt x="2157148" y="2050497"/>
                  </a:lnTo>
                  <a:lnTo>
                    <a:pt x="2187541" y="2017279"/>
                  </a:lnTo>
                  <a:lnTo>
                    <a:pt x="2216695" y="1982983"/>
                  </a:lnTo>
                  <a:lnTo>
                    <a:pt x="2244576" y="1947643"/>
                  </a:lnTo>
                  <a:lnTo>
                    <a:pt x="2271149" y="1911293"/>
                  </a:lnTo>
                  <a:lnTo>
                    <a:pt x="2296380" y="1873966"/>
                  </a:lnTo>
                  <a:lnTo>
                    <a:pt x="2320233" y="1835697"/>
                  </a:lnTo>
                  <a:lnTo>
                    <a:pt x="2342675" y="1796519"/>
                  </a:lnTo>
                  <a:lnTo>
                    <a:pt x="2363670" y="1756467"/>
                  </a:lnTo>
                  <a:lnTo>
                    <a:pt x="2383185" y="1715574"/>
                  </a:lnTo>
                  <a:lnTo>
                    <a:pt x="2401184" y="1673875"/>
                  </a:lnTo>
                  <a:lnTo>
                    <a:pt x="2417633" y="1631402"/>
                  </a:lnTo>
                  <a:lnTo>
                    <a:pt x="2432497" y="1588190"/>
                  </a:lnTo>
                  <a:lnTo>
                    <a:pt x="2445743" y="1544274"/>
                  </a:lnTo>
                  <a:lnTo>
                    <a:pt x="2457334" y="1499686"/>
                  </a:lnTo>
                  <a:lnTo>
                    <a:pt x="2467237" y="1454460"/>
                  </a:lnTo>
                  <a:lnTo>
                    <a:pt x="2475417" y="1408632"/>
                  </a:lnTo>
                  <a:lnTo>
                    <a:pt x="2481839" y="1362234"/>
                  </a:lnTo>
                  <a:lnTo>
                    <a:pt x="2486470" y="1315300"/>
                  </a:lnTo>
                  <a:lnTo>
                    <a:pt x="2489273" y="1267865"/>
                  </a:lnTo>
                  <a:lnTo>
                    <a:pt x="2490216" y="1219962"/>
                  </a:lnTo>
                  <a:lnTo>
                    <a:pt x="2489273" y="1172060"/>
                  </a:lnTo>
                  <a:lnTo>
                    <a:pt x="2486470" y="1124626"/>
                  </a:lnTo>
                  <a:lnTo>
                    <a:pt x="2481839" y="1077694"/>
                  </a:lnTo>
                  <a:lnTo>
                    <a:pt x="2475417" y="1031297"/>
                  </a:lnTo>
                  <a:lnTo>
                    <a:pt x="2467237" y="985470"/>
                  </a:lnTo>
                  <a:lnTo>
                    <a:pt x="2457334" y="940245"/>
                  </a:lnTo>
                  <a:lnTo>
                    <a:pt x="2445743" y="895658"/>
                  </a:lnTo>
                  <a:lnTo>
                    <a:pt x="2432497" y="851742"/>
                  </a:lnTo>
                  <a:lnTo>
                    <a:pt x="2417633" y="808531"/>
                  </a:lnTo>
                  <a:lnTo>
                    <a:pt x="2401184" y="766059"/>
                  </a:lnTo>
                  <a:lnTo>
                    <a:pt x="2383185" y="724360"/>
                  </a:lnTo>
                  <a:lnTo>
                    <a:pt x="2363670" y="683467"/>
                  </a:lnTo>
                  <a:lnTo>
                    <a:pt x="2342675" y="643415"/>
                  </a:lnTo>
                  <a:lnTo>
                    <a:pt x="2320233" y="604237"/>
                  </a:lnTo>
                  <a:lnTo>
                    <a:pt x="2296380" y="565968"/>
                  </a:lnTo>
                  <a:lnTo>
                    <a:pt x="2271149" y="528641"/>
                  </a:lnTo>
                  <a:lnTo>
                    <a:pt x="2244576" y="492291"/>
                  </a:lnTo>
                  <a:lnTo>
                    <a:pt x="2216695" y="456951"/>
                  </a:lnTo>
                  <a:lnTo>
                    <a:pt x="2187541" y="422654"/>
                  </a:lnTo>
                  <a:lnTo>
                    <a:pt x="2157148" y="389436"/>
                  </a:lnTo>
                  <a:lnTo>
                    <a:pt x="2125551" y="357330"/>
                  </a:lnTo>
                  <a:lnTo>
                    <a:pt x="2092784" y="326369"/>
                  </a:lnTo>
                  <a:lnTo>
                    <a:pt x="2058882" y="296589"/>
                  </a:lnTo>
                  <a:lnTo>
                    <a:pt x="2023880" y="268021"/>
                  </a:lnTo>
                  <a:lnTo>
                    <a:pt x="1987813" y="240702"/>
                  </a:lnTo>
                  <a:lnTo>
                    <a:pt x="1950713" y="214663"/>
                  </a:lnTo>
                  <a:lnTo>
                    <a:pt x="1912618" y="189941"/>
                  </a:lnTo>
                  <a:lnTo>
                    <a:pt x="1873560" y="166567"/>
                  </a:lnTo>
                  <a:lnTo>
                    <a:pt x="1833575" y="144577"/>
                  </a:lnTo>
                  <a:lnTo>
                    <a:pt x="1792697" y="124003"/>
                  </a:lnTo>
                  <a:lnTo>
                    <a:pt x="1750960" y="104881"/>
                  </a:lnTo>
                  <a:lnTo>
                    <a:pt x="1708400" y="87244"/>
                  </a:lnTo>
                  <a:lnTo>
                    <a:pt x="1665051" y="71125"/>
                  </a:lnTo>
                  <a:lnTo>
                    <a:pt x="1620948" y="56559"/>
                  </a:lnTo>
                  <a:lnTo>
                    <a:pt x="1576124" y="43580"/>
                  </a:lnTo>
                  <a:lnTo>
                    <a:pt x="1530615" y="32221"/>
                  </a:lnTo>
                  <a:lnTo>
                    <a:pt x="1484456" y="22517"/>
                  </a:lnTo>
                  <a:lnTo>
                    <a:pt x="1437680" y="14501"/>
                  </a:lnTo>
                  <a:lnTo>
                    <a:pt x="1390323" y="8208"/>
                  </a:lnTo>
                  <a:lnTo>
                    <a:pt x="1342419" y="3670"/>
                  </a:lnTo>
                  <a:lnTo>
                    <a:pt x="1294002" y="923"/>
                  </a:lnTo>
                  <a:lnTo>
                    <a:pt x="1245107" y="0"/>
                  </a:lnTo>
                  <a:close/>
                </a:path>
              </a:pathLst>
            </a:custGeom>
            <a:solidFill>
              <a:srgbClr val="E2D1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464552" y="3977639"/>
              <a:ext cx="2490470" cy="2440305"/>
            </a:xfrm>
            <a:custGeom>
              <a:avLst/>
              <a:gdLst/>
              <a:ahLst/>
              <a:cxnLst/>
              <a:rect l="l" t="t" r="r" b="b"/>
              <a:pathLst>
                <a:path w="2490470" h="2440304">
                  <a:moveTo>
                    <a:pt x="0" y="1219962"/>
                  </a:moveTo>
                  <a:lnTo>
                    <a:pt x="942" y="1172060"/>
                  </a:lnTo>
                  <a:lnTo>
                    <a:pt x="3745" y="1124626"/>
                  </a:lnTo>
                  <a:lnTo>
                    <a:pt x="8376" y="1077694"/>
                  </a:lnTo>
                  <a:lnTo>
                    <a:pt x="14798" y="1031297"/>
                  </a:lnTo>
                  <a:lnTo>
                    <a:pt x="22978" y="985470"/>
                  </a:lnTo>
                  <a:lnTo>
                    <a:pt x="32881" y="940245"/>
                  </a:lnTo>
                  <a:lnTo>
                    <a:pt x="44472" y="895658"/>
                  </a:lnTo>
                  <a:lnTo>
                    <a:pt x="57718" y="851742"/>
                  </a:lnTo>
                  <a:lnTo>
                    <a:pt x="72582" y="808531"/>
                  </a:lnTo>
                  <a:lnTo>
                    <a:pt x="89031" y="766059"/>
                  </a:lnTo>
                  <a:lnTo>
                    <a:pt x="107030" y="724360"/>
                  </a:lnTo>
                  <a:lnTo>
                    <a:pt x="126545" y="683467"/>
                  </a:lnTo>
                  <a:lnTo>
                    <a:pt x="147540" y="643415"/>
                  </a:lnTo>
                  <a:lnTo>
                    <a:pt x="169982" y="604237"/>
                  </a:lnTo>
                  <a:lnTo>
                    <a:pt x="193835" y="565968"/>
                  </a:lnTo>
                  <a:lnTo>
                    <a:pt x="219066" y="528641"/>
                  </a:lnTo>
                  <a:lnTo>
                    <a:pt x="245639" y="492291"/>
                  </a:lnTo>
                  <a:lnTo>
                    <a:pt x="273520" y="456951"/>
                  </a:lnTo>
                  <a:lnTo>
                    <a:pt x="302674" y="422654"/>
                  </a:lnTo>
                  <a:lnTo>
                    <a:pt x="333067" y="389436"/>
                  </a:lnTo>
                  <a:lnTo>
                    <a:pt x="364664" y="357330"/>
                  </a:lnTo>
                  <a:lnTo>
                    <a:pt x="397431" y="326369"/>
                  </a:lnTo>
                  <a:lnTo>
                    <a:pt x="431333" y="296589"/>
                  </a:lnTo>
                  <a:lnTo>
                    <a:pt x="466335" y="268021"/>
                  </a:lnTo>
                  <a:lnTo>
                    <a:pt x="502402" y="240702"/>
                  </a:lnTo>
                  <a:lnTo>
                    <a:pt x="539502" y="214663"/>
                  </a:lnTo>
                  <a:lnTo>
                    <a:pt x="577597" y="189941"/>
                  </a:lnTo>
                  <a:lnTo>
                    <a:pt x="616655" y="166567"/>
                  </a:lnTo>
                  <a:lnTo>
                    <a:pt x="656640" y="144577"/>
                  </a:lnTo>
                  <a:lnTo>
                    <a:pt x="697518" y="124003"/>
                  </a:lnTo>
                  <a:lnTo>
                    <a:pt x="739255" y="104881"/>
                  </a:lnTo>
                  <a:lnTo>
                    <a:pt x="781815" y="87244"/>
                  </a:lnTo>
                  <a:lnTo>
                    <a:pt x="825164" y="71125"/>
                  </a:lnTo>
                  <a:lnTo>
                    <a:pt x="869267" y="56559"/>
                  </a:lnTo>
                  <a:lnTo>
                    <a:pt x="914091" y="43580"/>
                  </a:lnTo>
                  <a:lnTo>
                    <a:pt x="959600" y="32221"/>
                  </a:lnTo>
                  <a:lnTo>
                    <a:pt x="1005759" y="22517"/>
                  </a:lnTo>
                  <a:lnTo>
                    <a:pt x="1052535" y="14501"/>
                  </a:lnTo>
                  <a:lnTo>
                    <a:pt x="1099892" y="8208"/>
                  </a:lnTo>
                  <a:lnTo>
                    <a:pt x="1147796" y="3670"/>
                  </a:lnTo>
                  <a:lnTo>
                    <a:pt x="1196213" y="923"/>
                  </a:lnTo>
                  <a:lnTo>
                    <a:pt x="1245107" y="0"/>
                  </a:lnTo>
                  <a:lnTo>
                    <a:pt x="1294002" y="923"/>
                  </a:lnTo>
                  <a:lnTo>
                    <a:pt x="1342419" y="3670"/>
                  </a:lnTo>
                  <a:lnTo>
                    <a:pt x="1390323" y="8208"/>
                  </a:lnTo>
                  <a:lnTo>
                    <a:pt x="1437680" y="14501"/>
                  </a:lnTo>
                  <a:lnTo>
                    <a:pt x="1484456" y="22517"/>
                  </a:lnTo>
                  <a:lnTo>
                    <a:pt x="1530615" y="32221"/>
                  </a:lnTo>
                  <a:lnTo>
                    <a:pt x="1576124" y="43580"/>
                  </a:lnTo>
                  <a:lnTo>
                    <a:pt x="1620948" y="56559"/>
                  </a:lnTo>
                  <a:lnTo>
                    <a:pt x="1665051" y="71125"/>
                  </a:lnTo>
                  <a:lnTo>
                    <a:pt x="1708400" y="87244"/>
                  </a:lnTo>
                  <a:lnTo>
                    <a:pt x="1750960" y="104881"/>
                  </a:lnTo>
                  <a:lnTo>
                    <a:pt x="1792697" y="124003"/>
                  </a:lnTo>
                  <a:lnTo>
                    <a:pt x="1833575" y="144577"/>
                  </a:lnTo>
                  <a:lnTo>
                    <a:pt x="1873560" y="166567"/>
                  </a:lnTo>
                  <a:lnTo>
                    <a:pt x="1912618" y="189941"/>
                  </a:lnTo>
                  <a:lnTo>
                    <a:pt x="1950713" y="214663"/>
                  </a:lnTo>
                  <a:lnTo>
                    <a:pt x="1987813" y="240702"/>
                  </a:lnTo>
                  <a:lnTo>
                    <a:pt x="2023880" y="268021"/>
                  </a:lnTo>
                  <a:lnTo>
                    <a:pt x="2058882" y="296589"/>
                  </a:lnTo>
                  <a:lnTo>
                    <a:pt x="2092784" y="326369"/>
                  </a:lnTo>
                  <a:lnTo>
                    <a:pt x="2125551" y="357330"/>
                  </a:lnTo>
                  <a:lnTo>
                    <a:pt x="2157148" y="389436"/>
                  </a:lnTo>
                  <a:lnTo>
                    <a:pt x="2187541" y="422654"/>
                  </a:lnTo>
                  <a:lnTo>
                    <a:pt x="2216695" y="456951"/>
                  </a:lnTo>
                  <a:lnTo>
                    <a:pt x="2244576" y="492291"/>
                  </a:lnTo>
                  <a:lnTo>
                    <a:pt x="2271149" y="528641"/>
                  </a:lnTo>
                  <a:lnTo>
                    <a:pt x="2296380" y="565968"/>
                  </a:lnTo>
                  <a:lnTo>
                    <a:pt x="2320233" y="604237"/>
                  </a:lnTo>
                  <a:lnTo>
                    <a:pt x="2342675" y="643415"/>
                  </a:lnTo>
                  <a:lnTo>
                    <a:pt x="2363670" y="683467"/>
                  </a:lnTo>
                  <a:lnTo>
                    <a:pt x="2383185" y="724360"/>
                  </a:lnTo>
                  <a:lnTo>
                    <a:pt x="2401184" y="766059"/>
                  </a:lnTo>
                  <a:lnTo>
                    <a:pt x="2417633" y="808531"/>
                  </a:lnTo>
                  <a:lnTo>
                    <a:pt x="2432497" y="851742"/>
                  </a:lnTo>
                  <a:lnTo>
                    <a:pt x="2445743" y="895658"/>
                  </a:lnTo>
                  <a:lnTo>
                    <a:pt x="2457334" y="940245"/>
                  </a:lnTo>
                  <a:lnTo>
                    <a:pt x="2467237" y="985470"/>
                  </a:lnTo>
                  <a:lnTo>
                    <a:pt x="2475417" y="1031297"/>
                  </a:lnTo>
                  <a:lnTo>
                    <a:pt x="2481839" y="1077694"/>
                  </a:lnTo>
                  <a:lnTo>
                    <a:pt x="2486470" y="1124626"/>
                  </a:lnTo>
                  <a:lnTo>
                    <a:pt x="2489273" y="1172060"/>
                  </a:lnTo>
                  <a:lnTo>
                    <a:pt x="2490216" y="1219962"/>
                  </a:lnTo>
                  <a:lnTo>
                    <a:pt x="2489273" y="1267865"/>
                  </a:lnTo>
                  <a:lnTo>
                    <a:pt x="2486470" y="1315300"/>
                  </a:lnTo>
                  <a:lnTo>
                    <a:pt x="2481839" y="1362234"/>
                  </a:lnTo>
                  <a:lnTo>
                    <a:pt x="2475417" y="1408632"/>
                  </a:lnTo>
                  <a:lnTo>
                    <a:pt x="2467237" y="1454460"/>
                  </a:lnTo>
                  <a:lnTo>
                    <a:pt x="2457334" y="1499686"/>
                  </a:lnTo>
                  <a:lnTo>
                    <a:pt x="2445743" y="1544274"/>
                  </a:lnTo>
                  <a:lnTo>
                    <a:pt x="2432497" y="1588190"/>
                  </a:lnTo>
                  <a:lnTo>
                    <a:pt x="2417633" y="1631402"/>
                  </a:lnTo>
                  <a:lnTo>
                    <a:pt x="2401184" y="1673875"/>
                  </a:lnTo>
                  <a:lnTo>
                    <a:pt x="2383185" y="1715574"/>
                  </a:lnTo>
                  <a:lnTo>
                    <a:pt x="2363670" y="1756467"/>
                  </a:lnTo>
                  <a:lnTo>
                    <a:pt x="2342675" y="1796519"/>
                  </a:lnTo>
                  <a:lnTo>
                    <a:pt x="2320233" y="1835697"/>
                  </a:lnTo>
                  <a:lnTo>
                    <a:pt x="2296380" y="1873966"/>
                  </a:lnTo>
                  <a:lnTo>
                    <a:pt x="2271149" y="1911293"/>
                  </a:lnTo>
                  <a:lnTo>
                    <a:pt x="2244576" y="1947643"/>
                  </a:lnTo>
                  <a:lnTo>
                    <a:pt x="2216695" y="1982983"/>
                  </a:lnTo>
                  <a:lnTo>
                    <a:pt x="2187541" y="2017279"/>
                  </a:lnTo>
                  <a:lnTo>
                    <a:pt x="2157148" y="2050497"/>
                  </a:lnTo>
                  <a:lnTo>
                    <a:pt x="2125551" y="2082603"/>
                  </a:lnTo>
                  <a:lnTo>
                    <a:pt x="2092784" y="2113563"/>
                  </a:lnTo>
                  <a:lnTo>
                    <a:pt x="2058882" y="2143343"/>
                  </a:lnTo>
                  <a:lnTo>
                    <a:pt x="2023880" y="2171910"/>
                  </a:lnTo>
                  <a:lnTo>
                    <a:pt x="1987813" y="2199229"/>
                  </a:lnTo>
                  <a:lnTo>
                    <a:pt x="1950713" y="2225266"/>
                  </a:lnTo>
                  <a:lnTo>
                    <a:pt x="1912618" y="2249989"/>
                  </a:lnTo>
                  <a:lnTo>
                    <a:pt x="1873560" y="2273362"/>
                  </a:lnTo>
                  <a:lnTo>
                    <a:pt x="1833575" y="2295351"/>
                  </a:lnTo>
                  <a:lnTo>
                    <a:pt x="1792697" y="2315924"/>
                  </a:lnTo>
                  <a:lnTo>
                    <a:pt x="1750960" y="2335046"/>
                  </a:lnTo>
                  <a:lnTo>
                    <a:pt x="1708400" y="2352683"/>
                  </a:lnTo>
                  <a:lnTo>
                    <a:pt x="1665051" y="2368801"/>
                  </a:lnTo>
                  <a:lnTo>
                    <a:pt x="1620948" y="2383366"/>
                  </a:lnTo>
                  <a:lnTo>
                    <a:pt x="1576124" y="2396345"/>
                  </a:lnTo>
                  <a:lnTo>
                    <a:pt x="1530615" y="2407703"/>
                  </a:lnTo>
                  <a:lnTo>
                    <a:pt x="1484456" y="2417407"/>
                  </a:lnTo>
                  <a:lnTo>
                    <a:pt x="1437680" y="2425423"/>
                  </a:lnTo>
                  <a:lnTo>
                    <a:pt x="1390323" y="2431716"/>
                  </a:lnTo>
                  <a:lnTo>
                    <a:pt x="1342419" y="2436253"/>
                  </a:lnTo>
                  <a:lnTo>
                    <a:pt x="1294002" y="2439000"/>
                  </a:lnTo>
                  <a:lnTo>
                    <a:pt x="1245107" y="2439924"/>
                  </a:lnTo>
                  <a:lnTo>
                    <a:pt x="1196213" y="2439000"/>
                  </a:lnTo>
                  <a:lnTo>
                    <a:pt x="1147796" y="2436253"/>
                  </a:lnTo>
                  <a:lnTo>
                    <a:pt x="1099892" y="2431716"/>
                  </a:lnTo>
                  <a:lnTo>
                    <a:pt x="1052535" y="2425423"/>
                  </a:lnTo>
                  <a:lnTo>
                    <a:pt x="1005759" y="2417407"/>
                  </a:lnTo>
                  <a:lnTo>
                    <a:pt x="959600" y="2407703"/>
                  </a:lnTo>
                  <a:lnTo>
                    <a:pt x="914091" y="2396345"/>
                  </a:lnTo>
                  <a:lnTo>
                    <a:pt x="869267" y="2383366"/>
                  </a:lnTo>
                  <a:lnTo>
                    <a:pt x="825164" y="2368801"/>
                  </a:lnTo>
                  <a:lnTo>
                    <a:pt x="781815" y="2352683"/>
                  </a:lnTo>
                  <a:lnTo>
                    <a:pt x="739255" y="2335046"/>
                  </a:lnTo>
                  <a:lnTo>
                    <a:pt x="697518" y="2315924"/>
                  </a:lnTo>
                  <a:lnTo>
                    <a:pt x="656640" y="2295351"/>
                  </a:lnTo>
                  <a:lnTo>
                    <a:pt x="616655" y="2273362"/>
                  </a:lnTo>
                  <a:lnTo>
                    <a:pt x="577597" y="2249989"/>
                  </a:lnTo>
                  <a:lnTo>
                    <a:pt x="539502" y="2225266"/>
                  </a:lnTo>
                  <a:lnTo>
                    <a:pt x="502402" y="2199229"/>
                  </a:lnTo>
                  <a:lnTo>
                    <a:pt x="466335" y="2171910"/>
                  </a:lnTo>
                  <a:lnTo>
                    <a:pt x="431333" y="2143343"/>
                  </a:lnTo>
                  <a:lnTo>
                    <a:pt x="397431" y="2113563"/>
                  </a:lnTo>
                  <a:lnTo>
                    <a:pt x="364664" y="2082603"/>
                  </a:lnTo>
                  <a:lnTo>
                    <a:pt x="333067" y="2050497"/>
                  </a:lnTo>
                  <a:lnTo>
                    <a:pt x="302674" y="2017279"/>
                  </a:lnTo>
                  <a:lnTo>
                    <a:pt x="273520" y="1982983"/>
                  </a:lnTo>
                  <a:lnTo>
                    <a:pt x="245639" y="1947643"/>
                  </a:lnTo>
                  <a:lnTo>
                    <a:pt x="219066" y="1911293"/>
                  </a:lnTo>
                  <a:lnTo>
                    <a:pt x="193835" y="1873966"/>
                  </a:lnTo>
                  <a:lnTo>
                    <a:pt x="169982" y="1835697"/>
                  </a:lnTo>
                  <a:lnTo>
                    <a:pt x="147540" y="1796519"/>
                  </a:lnTo>
                  <a:lnTo>
                    <a:pt x="126545" y="1756467"/>
                  </a:lnTo>
                  <a:lnTo>
                    <a:pt x="107030" y="1715574"/>
                  </a:lnTo>
                  <a:lnTo>
                    <a:pt x="89031" y="1673875"/>
                  </a:lnTo>
                  <a:lnTo>
                    <a:pt x="72582" y="1631402"/>
                  </a:lnTo>
                  <a:lnTo>
                    <a:pt x="57718" y="1588190"/>
                  </a:lnTo>
                  <a:lnTo>
                    <a:pt x="44472" y="1544274"/>
                  </a:lnTo>
                  <a:lnTo>
                    <a:pt x="32881" y="1499686"/>
                  </a:lnTo>
                  <a:lnTo>
                    <a:pt x="22978" y="1454460"/>
                  </a:lnTo>
                  <a:lnTo>
                    <a:pt x="14798" y="1408632"/>
                  </a:lnTo>
                  <a:lnTo>
                    <a:pt x="8376" y="1362234"/>
                  </a:lnTo>
                  <a:lnTo>
                    <a:pt x="3745" y="1315300"/>
                  </a:lnTo>
                  <a:lnTo>
                    <a:pt x="942" y="1267865"/>
                  </a:lnTo>
                  <a:lnTo>
                    <a:pt x="0" y="1219962"/>
                  </a:lnTo>
                  <a:close/>
                </a:path>
              </a:pathLst>
            </a:custGeom>
            <a:ln w="57150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625334" y="4136897"/>
              <a:ext cx="2170430" cy="2123440"/>
            </a:xfrm>
            <a:custGeom>
              <a:avLst/>
              <a:gdLst/>
              <a:ahLst/>
              <a:cxnLst/>
              <a:rect l="l" t="t" r="r" b="b"/>
              <a:pathLst>
                <a:path w="2170429" h="2123440">
                  <a:moveTo>
                    <a:pt x="1085088" y="0"/>
                  </a:moveTo>
                  <a:lnTo>
                    <a:pt x="1036751" y="1034"/>
                  </a:lnTo>
                  <a:lnTo>
                    <a:pt x="988956" y="4108"/>
                  </a:lnTo>
                  <a:lnTo>
                    <a:pt x="941746" y="9178"/>
                  </a:lnTo>
                  <a:lnTo>
                    <a:pt x="895167" y="16202"/>
                  </a:lnTo>
                  <a:lnTo>
                    <a:pt x="849261" y="25136"/>
                  </a:lnTo>
                  <a:lnTo>
                    <a:pt x="804074" y="35937"/>
                  </a:lnTo>
                  <a:lnTo>
                    <a:pt x="759649" y="48563"/>
                  </a:lnTo>
                  <a:lnTo>
                    <a:pt x="716030" y="62969"/>
                  </a:lnTo>
                  <a:lnTo>
                    <a:pt x="673261" y="79112"/>
                  </a:lnTo>
                  <a:lnTo>
                    <a:pt x="631387" y="96951"/>
                  </a:lnTo>
                  <a:lnTo>
                    <a:pt x="590452" y="116440"/>
                  </a:lnTo>
                  <a:lnTo>
                    <a:pt x="550499" y="137538"/>
                  </a:lnTo>
                  <a:lnTo>
                    <a:pt x="511572" y="160201"/>
                  </a:lnTo>
                  <a:lnTo>
                    <a:pt x="473717" y="184386"/>
                  </a:lnTo>
                  <a:lnTo>
                    <a:pt x="436977" y="210050"/>
                  </a:lnTo>
                  <a:lnTo>
                    <a:pt x="401395" y="237149"/>
                  </a:lnTo>
                  <a:lnTo>
                    <a:pt x="367017" y="265641"/>
                  </a:lnTo>
                  <a:lnTo>
                    <a:pt x="333885" y="295482"/>
                  </a:lnTo>
                  <a:lnTo>
                    <a:pt x="302045" y="326630"/>
                  </a:lnTo>
                  <a:lnTo>
                    <a:pt x="271541" y="359040"/>
                  </a:lnTo>
                  <a:lnTo>
                    <a:pt x="242416" y="392671"/>
                  </a:lnTo>
                  <a:lnTo>
                    <a:pt x="214714" y="427478"/>
                  </a:lnTo>
                  <a:lnTo>
                    <a:pt x="188480" y="463419"/>
                  </a:lnTo>
                  <a:lnTo>
                    <a:pt x="163758" y="500451"/>
                  </a:lnTo>
                  <a:lnTo>
                    <a:pt x="140591" y="538530"/>
                  </a:lnTo>
                  <a:lnTo>
                    <a:pt x="119025" y="577613"/>
                  </a:lnTo>
                  <a:lnTo>
                    <a:pt x="99103" y="617657"/>
                  </a:lnTo>
                  <a:lnTo>
                    <a:pt x="80868" y="658619"/>
                  </a:lnTo>
                  <a:lnTo>
                    <a:pt x="64366" y="700456"/>
                  </a:lnTo>
                  <a:lnTo>
                    <a:pt x="49640" y="743124"/>
                  </a:lnTo>
                  <a:lnTo>
                    <a:pt x="36735" y="786581"/>
                  </a:lnTo>
                  <a:lnTo>
                    <a:pt x="25694" y="830784"/>
                  </a:lnTo>
                  <a:lnTo>
                    <a:pt x="16561" y="875688"/>
                  </a:lnTo>
                  <a:lnTo>
                    <a:pt x="9382" y="921252"/>
                  </a:lnTo>
                  <a:lnTo>
                    <a:pt x="4199" y="967431"/>
                  </a:lnTo>
                  <a:lnTo>
                    <a:pt x="1057" y="1014184"/>
                  </a:lnTo>
                  <a:lnTo>
                    <a:pt x="0" y="1061465"/>
                  </a:lnTo>
                  <a:lnTo>
                    <a:pt x="1057" y="1108747"/>
                  </a:lnTo>
                  <a:lnTo>
                    <a:pt x="4199" y="1155500"/>
                  </a:lnTo>
                  <a:lnTo>
                    <a:pt x="9382" y="1201679"/>
                  </a:lnTo>
                  <a:lnTo>
                    <a:pt x="16561" y="1247243"/>
                  </a:lnTo>
                  <a:lnTo>
                    <a:pt x="25694" y="1292147"/>
                  </a:lnTo>
                  <a:lnTo>
                    <a:pt x="36735" y="1336350"/>
                  </a:lnTo>
                  <a:lnTo>
                    <a:pt x="49640" y="1379807"/>
                  </a:lnTo>
                  <a:lnTo>
                    <a:pt x="64366" y="1422475"/>
                  </a:lnTo>
                  <a:lnTo>
                    <a:pt x="80868" y="1464312"/>
                  </a:lnTo>
                  <a:lnTo>
                    <a:pt x="99103" y="1505274"/>
                  </a:lnTo>
                  <a:lnTo>
                    <a:pt x="119025" y="1545318"/>
                  </a:lnTo>
                  <a:lnTo>
                    <a:pt x="140591" y="1584401"/>
                  </a:lnTo>
                  <a:lnTo>
                    <a:pt x="163758" y="1622480"/>
                  </a:lnTo>
                  <a:lnTo>
                    <a:pt x="188480" y="1659512"/>
                  </a:lnTo>
                  <a:lnTo>
                    <a:pt x="214714" y="1695453"/>
                  </a:lnTo>
                  <a:lnTo>
                    <a:pt x="242416" y="1730260"/>
                  </a:lnTo>
                  <a:lnTo>
                    <a:pt x="271541" y="1763891"/>
                  </a:lnTo>
                  <a:lnTo>
                    <a:pt x="302045" y="1796301"/>
                  </a:lnTo>
                  <a:lnTo>
                    <a:pt x="333885" y="1827449"/>
                  </a:lnTo>
                  <a:lnTo>
                    <a:pt x="367017" y="1857290"/>
                  </a:lnTo>
                  <a:lnTo>
                    <a:pt x="401395" y="1885782"/>
                  </a:lnTo>
                  <a:lnTo>
                    <a:pt x="436977" y="1912881"/>
                  </a:lnTo>
                  <a:lnTo>
                    <a:pt x="473717" y="1938545"/>
                  </a:lnTo>
                  <a:lnTo>
                    <a:pt x="511572" y="1962730"/>
                  </a:lnTo>
                  <a:lnTo>
                    <a:pt x="550499" y="1985393"/>
                  </a:lnTo>
                  <a:lnTo>
                    <a:pt x="590452" y="2006491"/>
                  </a:lnTo>
                  <a:lnTo>
                    <a:pt x="631387" y="2025980"/>
                  </a:lnTo>
                  <a:lnTo>
                    <a:pt x="673261" y="2043819"/>
                  </a:lnTo>
                  <a:lnTo>
                    <a:pt x="716030" y="2059962"/>
                  </a:lnTo>
                  <a:lnTo>
                    <a:pt x="759649" y="2074368"/>
                  </a:lnTo>
                  <a:lnTo>
                    <a:pt x="804074" y="2086994"/>
                  </a:lnTo>
                  <a:lnTo>
                    <a:pt x="849261" y="2097795"/>
                  </a:lnTo>
                  <a:lnTo>
                    <a:pt x="895167" y="2106729"/>
                  </a:lnTo>
                  <a:lnTo>
                    <a:pt x="941746" y="2113753"/>
                  </a:lnTo>
                  <a:lnTo>
                    <a:pt x="988956" y="2118823"/>
                  </a:lnTo>
                  <a:lnTo>
                    <a:pt x="1036751" y="2121897"/>
                  </a:lnTo>
                  <a:lnTo>
                    <a:pt x="1085088" y="2122932"/>
                  </a:lnTo>
                  <a:lnTo>
                    <a:pt x="1133424" y="2121897"/>
                  </a:lnTo>
                  <a:lnTo>
                    <a:pt x="1181219" y="2118823"/>
                  </a:lnTo>
                  <a:lnTo>
                    <a:pt x="1228429" y="2113753"/>
                  </a:lnTo>
                  <a:lnTo>
                    <a:pt x="1275008" y="2106729"/>
                  </a:lnTo>
                  <a:lnTo>
                    <a:pt x="1320914" y="2097795"/>
                  </a:lnTo>
                  <a:lnTo>
                    <a:pt x="1366101" y="2086994"/>
                  </a:lnTo>
                  <a:lnTo>
                    <a:pt x="1410526" y="2074368"/>
                  </a:lnTo>
                  <a:lnTo>
                    <a:pt x="1454145" y="2059962"/>
                  </a:lnTo>
                  <a:lnTo>
                    <a:pt x="1496914" y="2043819"/>
                  </a:lnTo>
                  <a:lnTo>
                    <a:pt x="1538788" y="2025980"/>
                  </a:lnTo>
                  <a:lnTo>
                    <a:pt x="1579723" y="2006491"/>
                  </a:lnTo>
                  <a:lnTo>
                    <a:pt x="1619676" y="1985393"/>
                  </a:lnTo>
                  <a:lnTo>
                    <a:pt x="1658603" y="1962730"/>
                  </a:lnTo>
                  <a:lnTo>
                    <a:pt x="1696458" y="1938545"/>
                  </a:lnTo>
                  <a:lnTo>
                    <a:pt x="1733198" y="1912881"/>
                  </a:lnTo>
                  <a:lnTo>
                    <a:pt x="1768780" y="1885782"/>
                  </a:lnTo>
                  <a:lnTo>
                    <a:pt x="1803158" y="1857290"/>
                  </a:lnTo>
                  <a:lnTo>
                    <a:pt x="1836290" y="1827449"/>
                  </a:lnTo>
                  <a:lnTo>
                    <a:pt x="1868130" y="1796301"/>
                  </a:lnTo>
                  <a:lnTo>
                    <a:pt x="1898634" y="1763891"/>
                  </a:lnTo>
                  <a:lnTo>
                    <a:pt x="1927759" y="1730260"/>
                  </a:lnTo>
                  <a:lnTo>
                    <a:pt x="1955461" y="1695453"/>
                  </a:lnTo>
                  <a:lnTo>
                    <a:pt x="1981695" y="1659512"/>
                  </a:lnTo>
                  <a:lnTo>
                    <a:pt x="2006417" y="1622480"/>
                  </a:lnTo>
                  <a:lnTo>
                    <a:pt x="2029584" y="1584401"/>
                  </a:lnTo>
                  <a:lnTo>
                    <a:pt x="2051150" y="1545318"/>
                  </a:lnTo>
                  <a:lnTo>
                    <a:pt x="2071072" y="1505274"/>
                  </a:lnTo>
                  <a:lnTo>
                    <a:pt x="2089307" y="1464312"/>
                  </a:lnTo>
                  <a:lnTo>
                    <a:pt x="2105809" y="1422475"/>
                  </a:lnTo>
                  <a:lnTo>
                    <a:pt x="2120535" y="1379807"/>
                  </a:lnTo>
                  <a:lnTo>
                    <a:pt x="2133440" y="1336350"/>
                  </a:lnTo>
                  <a:lnTo>
                    <a:pt x="2144481" y="1292147"/>
                  </a:lnTo>
                  <a:lnTo>
                    <a:pt x="2153614" y="1247243"/>
                  </a:lnTo>
                  <a:lnTo>
                    <a:pt x="2160793" y="1201679"/>
                  </a:lnTo>
                  <a:lnTo>
                    <a:pt x="2165976" y="1155500"/>
                  </a:lnTo>
                  <a:lnTo>
                    <a:pt x="2169118" y="1108747"/>
                  </a:lnTo>
                  <a:lnTo>
                    <a:pt x="2170176" y="1061465"/>
                  </a:lnTo>
                  <a:lnTo>
                    <a:pt x="2169118" y="1014184"/>
                  </a:lnTo>
                  <a:lnTo>
                    <a:pt x="2165976" y="967431"/>
                  </a:lnTo>
                  <a:lnTo>
                    <a:pt x="2160793" y="921252"/>
                  </a:lnTo>
                  <a:lnTo>
                    <a:pt x="2153614" y="875688"/>
                  </a:lnTo>
                  <a:lnTo>
                    <a:pt x="2144481" y="830784"/>
                  </a:lnTo>
                  <a:lnTo>
                    <a:pt x="2133440" y="786581"/>
                  </a:lnTo>
                  <a:lnTo>
                    <a:pt x="2120535" y="743124"/>
                  </a:lnTo>
                  <a:lnTo>
                    <a:pt x="2105809" y="700456"/>
                  </a:lnTo>
                  <a:lnTo>
                    <a:pt x="2089307" y="658619"/>
                  </a:lnTo>
                  <a:lnTo>
                    <a:pt x="2071072" y="617657"/>
                  </a:lnTo>
                  <a:lnTo>
                    <a:pt x="2051150" y="577613"/>
                  </a:lnTo>
                  <a:lnTo>
                    <a:pt x="2029584" y="538530"/>
                  </a:lnTo>
                  <a:lnTo>
                    <a:pt x="2006417" y="500451"/>
                  </a:lnTo>
                  <a:lnTo>
                    <a:pt x="1981695" y="463419"/>
                  </a:lnTo>
                  <a:lnTo>
                    <a:pt x="1955461" y="427478"/>
                  </a:lnTo>
                  <a:lnTo>
                    <a:pt x="1927759" y="392671"/>
                  </a:lnTo>
                  <a:lnTo>
                    <a:pt x="1898634" y="359040"/>
                  </a:lnTo>
                  <a:lnTo>
                    <a:pt x="1868130" y="326630"/>
                  </a:lnTo>
                  <a:lnTo>
                    <a:pt x="1836290" y="295482"/>
                  </a:lnTo>
                  <a:lnTo>
                    <a:pt x="1803158" y="265641"/>
                  </a:lnTo>
                  <a:lnTo>
                    <a:pt x="1768780" y="237149"/>
                  </a:lnTo>
                  <a:lnTo>
                    <a:pt x="1733198" y="210050"/>
                  </a:lnTo>
                  <a:lnTo>
                    <a:pt x="1696458" y="184386"/>
                  </a:lnTo>
                  <a:lnTo>
                    <a:pt x="1658603" y="160201"/>
                  </a:lnTo>
                  <a:lnTo>
                    <a:pt x="1619676" y="137538"/>
                  </a:lnTo>
                  <a:lnTo>
                    <a:pt x="1579723" y="116440"/>
                  </a:lnTo>
                  <a:lnTo>
                    <a:pt x="1538788" y="96951"/>
                  </a:lnTo>
                  <a:lnTo>
                    <a:pt x="1496914" y="79112"/>
                  </a:lnTo>
                  <a:lnTo>
                    <a:pt x="1454145" y="62969"/>
                  </a:lnTo>
                  <a:lnTo>
                    <a:pt x="1410526" y="48563"/>
                  </a:lnTo>
                  <a:lnTo>
                    <a:pt x="1366101" y="35937"/>
                  </a:lnTo>
                  <a:lnTo>
                    <a:pt x="1320914" y="25136"/>
                  </a:lnTo>
                  <a:lnTo>
                    <a:pt x="1275008" y="16202"/>
                  </a:lnTo>
                  <a:lnTo>
                    <a:pt x="1228429" y="9178"/>
                  </a:lnTo>
                  <a:lnTo>
                    <a:pt x="1181219" y="4108"/>
                  </a:lnTo>
                  <a:lnTo>
                    <a:pt x="1133424" y="1034"/>
                  </a:lnTo>
                  <a:lnTo>
                    <a:pt x="1085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625334" y="4136897"/>
              <a:ext cx="2170430" cy="2123440"/>
            </a:xfrm>
            <a:custGeom>
              <a:avLst/>
              <a:gdLst/>
              <a:ahLst/>
              <a:cxnLst/>
              <a:rect l="l" t="t" r="r" b="b"/>
              <a:pathLst>
                <a:path w="2170429" h="2123440">
                  <a:moveTo>
                    <a:pt x="0" y="1061465"/>
                  </a:moveTo>
                  <a:lnTo>
                    <a:pt x="1057" y="1014184"/>
                  </a:lnTo>
                  <a:lnTo>
                    <a:pt x="4199" y="967431"/>
                  </a:lnTo>
                  <a:lnTo>
                    <a:pt x="9382" y="921252"/>
                  </a:lnTo>
                  <a:lnTo>
                    <a:pt x="16561" y="875688"/>
                  </a:lnTo>
                  <a:lnTo>
                    <a:pt x="25694" y="830784"/>
                  </a:lnTo>
                  <a:lnTo>
                    <a:pt x="36735" y="786581"/>
                  </a:lnTo>
                  <a:lnTo>
                    <a:pt x="49640" y="743124"/>
                  </a:lnTo>
                  <a:lnTo>
                    <a:pt x="64366" y="700456"/>
                  </a:lnTo>
                  <a:lnTo>
                    <a:pt x="80868" y="658619"/>
                  </a:lnTo>
                  <a:lnTo>
                    <a:pt x="99103" y="617657"/>
                  </a:lnTo>
                  <a:lnTo>
                    <a:pt x="119025" y="577613"/>
                  </a:lnTo>
                  <a:lnTo>
                    <a:pt x="140591" y="538530"/>
                  </a:lnTo>
                  <a:lnTo>
                    <a:pt x="163758" y="500451"/>
                  </a:lnTo>
                  <a:lnTo>
                    <a:pt x="188480" y="463419"/>
                  </a:lnTo>
                  <a:lnTo>
                    <a:pt x="214714" y="427478"/>
                  </a:lnTo>
                  <a:lnTo>
                    <a:pt x="242416" y="392671"/>
                  </a:lnTo>
                  <a:lnTo>
                    <a:pt x="271541" y="359040"/>
                  </a:lnTo>
                  <a:lnTo>
                    <a:pt x="302045" y="326630"/>
                  </a:lnTo>
                  <a:lnTo>
                    <a:pt x="333885" y="295482"/>
                  </a:lnTo>
                  <a:lnTo>
                    <a:pt x="367017" y="265641"/>
                  </a:lnTo>
                  <a:lnTo>
                    <a:pt x="401395" y="237149"/>
                  </a:lnTo>
                  <a:lnTo>
                    <a:pt x="436977" y="210050"/>
                  </a:lnTo>
                  <a:lnTo>
                    <a:pt x="473717" y="184386"/>
                  </a:lnTo>
                  <a:lnTo>
                    <a:pt x="511572" y="160201"/>
                  </a:lnTo>
                  <a:lnTo>
                    <a:pt x="550499" y="137538"/>
                  </a:lnTo>
                  <a:lnTo>
                    <a:pt x="590452" y="116440"/>
                  </a:lnTo>
                  <a:lnTo>
                    <a:pt x="631387" y="96951"/>
                  </a:lnTo>
                  <a:lnTo>
                    <a:pt x="673261" y="79112"/>
                  </a:lnTo>
                  <a:lnTo>
                    <a:pt x="716030" y="62969"/>
                  </a:lnTo>
                  <a:lnTo>
                    <a:pt x="759649" y="48563"/>
                  </a:lnTo>
                  <a:lnTo>
                    <a:pt x="804074" y="35937"/>
                  </a:lnTo>
                  <a:lnTo>
                    <a:pt x="849261" y="25136"/>
                  </a:lnTo>
                  <a:lnTo>
                    <a:pt x="895167" y="16202"/>
                  </a:lnTo>
                  <a:lnTo>
                    <a:pt x="941746" y="9178"/>
                  </a:lnTo>
                  <a:lnTo>
                    <a:pt x="988956" y="4108"/>
                  </a:lnTo>
                  <a:lnTo>
                    <a:pt x="1036751" y="1034"/>
                  </a:lnTo>
                  <a:lnTo>
                    <a:pt x="1085088" y="0"/>
                  </a:lnTo>
                  <a:lnTo>
                    <a:pt x="1133424" y="1034"/>
                  </a:lnTo>
                  <a:lnTo>
                    <a:pt x="1181219" y="4108"/>
                  </a:lnTo>
                  <a:lnTo>
                    <a:pt x="1228429" y="9178"/>
                  </a:lnTo>
                  <a:lnTo>
                    <a:pt x="1275008" y="16202"/>
                  </a:lnTo>
                  <a:lnTo>
                    <a:pt x="1320914" y="25136"/>
                  </a:lnTo>
                  <a:lnTo>
                    <a:pt x="1366101" y="35937"/>
                  </a:lnTo>
                  <a:lnTo>
                    <a:pt x="1410526" y="48563"/>
                  </a:lnTo>
                  <a:lnTo>
                    <a:pt x="1454145" y="62969"/>
                  </a:lnTo>
                  <a:lnTo>
                    <a:pt x="1496914" y="79112"/>
                  </a:lnTo>
                  <a:lnTo>
                    <a:pt x="1538788" y="96951"/>
                  </a:lnTo>
                  <a:lnTo>
                    <a:pt x="1579723" y="116440"/>
                  </a:lnTo>
                  <a:lnTo>
                    <a:pt x="1619676" y="137538"/>
                  </a:lnTo>
                  <a:lnTo>
                    <a:pt x="1658603" y="160201"/>
                  </a:lnTo>
                  <a:lnTo>
                    <a:pt x="1696458" y="184386"/>
                  </a:lnTo>
                  <a:lnTo>
                    <a:pt x="1733198" y="210050"/>
                  </a:lnTo>
                  <a:lnTo>
                    <a:pt x="1768780" y="237149"/>
                  </a:lnTo>
                  <a:lnTo>
                    <a:pt x="1803158" y="265641"/>
                  </a:lnTo>
                  <a:lnTo>
                    <a:pt x="1836290" y="295482"/>
                  </a:lnTo>
                  <a:lnTo>
                    <a:pt x="1868130" y="326630"/>
                  </a:lnTo>
                  <a:lnTo>
                    <a:pt x="1898634" y="359040"/>
                  </a:lnTo>
                  <a:lnTo>
                    <a:pt x="1927759" y="392671"/>
                  </a:lnTo>
                  <a:lnTo>
                    <a:pt x="1955461" y="427478"/>
                  </a:lnTo>
                  <a:lnTo>
                    <a:pt x="1981695" y="463419"/>
                  </a:lnTo>
                  <a:lnTo>
                    <a:pt x="2006417" y="500451"/>
                  </a:lnTo>
                  <a:lnTo>
                    <a:pt x="2029584" y="538530"/>
                  </a:lnTo>
                  <a:lnTo>
                    <a:pt x="2051150" y="577613"/>
                  </a:lnTo>
                  <a:lnTo>
                    <a:pt x="2071072" y="617657"/>
                  </a:lnTo>
                  <a:lnTo>
                    <a:pt x="2089307" y="658619"/>
                  </a:lnTo>
                  <a:lnTo>
                    <a:pt x="2105809" y="700456"/>
                  </a:lnTo>
                  <a:lnTo>
                    <a:pt x="2120535" y="743124"/>
                  </a:lnTo>
                  <a:lnTo>
                    <a:pt x="2133440" y="786581"/>
                  </a:lnTo>
                  <a:lnTo>
                    <a:pt x="2144481" y="830784"/>
                  </a:lnTo>
                  <a:lnTo>
                    <a:pt x="2153614" y="875688"/>
                  </a:lnTo>
                  <a:lnTo>
                    <a:pt x="2160793" y="921252"/>
                  </a:lnTo>
                  <a:lnTo>
                    <a:pt x="2165976" y="967431"/>
                  </a:lnTo>
                  <a:lnTo>
                    <a:pt x="2169118" y="1014184"/>
                  </a:lnTo>
                  <a:lnTo>
                    <a:pt x="2170176" y="1061465"/>
                  </a:lnTo>
                  <a:lnTo>
                    <a:pt x="2169118" y="1108747"/>
                  </a:lnTo>
                  <a:lnTo>
                    <a:pt x="2165976" y="1155500"/>
                  </a:lnTo>
                  <a:lnTo>
                    <a:pt x="2160793" y="1201679"/>
                  </a:lnTo>
                  <a:lnTo>
                    <a:pt x="2153614" y="1247243"/>
                  </a:lnTo>
                  <a:lnTo>
                    <a:pt x="2144481" y="1292147"/>
                  </a:lnTo>
                  <a:lnTo>
                    <a:pt x="2133440" y="1336350"/>
                  </a:lnTo>
                  <a:lnTo>
                    <a:pt x="2120535" y="1379807"/>
                  </a:lnTo>
                  <a:lnTo>
                    <a:pt x="2105809" y="1422475"/>
                  </a:lnTo>
                  <a:lnTo>
                    <a:pt x="2089307" y="1464312"/>
                  </a:lnTo>
                  <a:lnTo>
                    <a:pt x="2071072" y="1505274"/>
                  </a:lnTo>
                  <a:lnTo>
                    <a:pt x="2051150" y="1545318"/>
                  </a:lnTo>
                  <a:lnTo>
                    <a:pt x="2029584" y="1584401"/>
                  </a:lnTo>
                  <a:lnTo>
                    <a:pt x="2006417" y="1622480"/>
                  </a:lnTo>
                  <a:lnTo>
                    <a:pt x="1981695" y="1659512"/>
                  </a:lnTo>
                  <a:lnTo>
                    <a:pt x="1955461" y="1695453"/>
                  </a:lnTo>
                  <a:lnTo>
                    <a:pt x="1927759" y="1730260"/>
                  </a:lnTo>
                  <a:lnTo>
                    <a:pt x="1898634" y="1763891"/>
                  </a:lnTo>
                  <a:lnTo>
                    <a:pt x="1868130" y="1796301"/>
                  </a:lnTo>
                  <a:lnTo>
                    <a:pt x="1836290" y="1827449"/>
                  </a:lnTo>
                  <a:lnTo>
                    <a:pt x="1803158" y="1857290"/>
                  </a:lnTo>
                  <a:lnTo>
                    <a:pt x="1768780" y="1885782"/>
                  </a:lnTo>
                  <a:lnTo>
                    <a:pt x="1733198" y="1912881"/>
                  </a:lnTo>
                  <a:lnTo>
                    <a:pt x="1696458" y="1938545"/>
                  </a:lnTo>
                  <a:lnTo>
                    <a:pt x="1658603" y="1962730"/>
                  </a:lnTo>
                  <a:lnTo>
                    <a:pt x="1619676" y="1985393"/>
                  </a:lnTo>
                  <a:lnTo>
                    <a:pt x="1579723" y="2006491"/>
                  </a:lnTo>
                  <a:lnTo>
                    <a:pt x="1538788" y="2025980"/>
                  </a:lnTo>
                  <a:lnTo>
                    <a:pt x="1496914" y="2043819"/>
                  </a:lnTo>
                  <a:lnTo>
                    <a:pt x="1454145" y="2059962"/>
                  </a:lnTo>
                  <a:lnTo>
                    <a:pt x="1410526" y="2074368"/>
                  </a:lnTo>
                  <a:lnTo>
                    <a:pt x="1366101" y="2086994"/>
                  </a:lnTo>
                  <a:lnTo>
                    <a:pt x="1320914" y="2097795"/>
                  </a:lnTo>
                  <a:lnTo>
                    <a:pt x="1275008" y="2106729"/>
                  </a:lnTo>
                  <a:lnTo>
                    <a:pt x="1228429" y="2113753"/>
                  </a:lnTo>
                  <a:lnTo>
                    <a:pt x="1181219" y="2118823"/>
                  </a:lnTo>
                  <a:lnTo>
                    <a:pt x="1133424" y="2121897"/>
                  </a:lnTo>
                  <a:lnTo>
                    <a:pt x="1085088" y="2122932"/>
                  </a:lnTo>
                  <a:lnTo>
                    <a:pt x="1036751" y="2121897"/>
                  </a:lnTo>
                  <a:lnTo>
                    <a:pt x="988956" y="2118823"/>
                  </a:lnTo>
                  <a:lnTo>
                    <a:pt x="941746" y="2113753"/>
                  </a:lnTo>
                  <a:lnTo>
                    <a:pt x="895167" y="2106729"/>
                  </a:lnTo>
                  <a:lnTo>
                    <a:pt x="849261" y="2097795"/>
                  </a:lnTo>
                  <a:lnTo>
                    <a:pt x="804074" y="2086994"/>
                  </a:lnTo>
                  <a:lnTo>
                    <a:pt x="759649" y="2074368"/>
                  </a:lnTo>
                  <a:lnTo>
                    <a:pt x="716030" y="2059962"/>
                  </a:lnTo>
                  <a:lnTo>
                    <a:pt x="673261" y="2043819"/>
                  </a:lnTo>
                  <a:lnTo>
                    <a:pt x="631387" y="2025980"/>
                  </a:lnTo>
                  <a:lnTo>
                    <a:pt x="590452" y="2006491"/>
                  </a:lnTo>
                  <a:lnTo>
                    <a:pt x="550499" y="1985393"/>
                  </a:lnTo>
                  <a:lnTo>
                    <a:pt x="511572" y="1962730"/>
                  </a:lnTo>
                  <a:lnTo>
                    <a:pt x="473717" y="1938545"/>
                  </a:lnTo>
                  <a:lnTo>
                    <a:pt x="436977" y="1912881"/>
                  </a:lnTo>
                  <a:lnTo>
                    <a:pt x="401395" y="1885782"/>
                  </a:lnTo>
                  <a:lnTo>
                    <a:pt x="367017" y="1857290"/>
                  </a:lnTo>
                  <a:lnTo>
                    <a:pt x="333885" y="1827449"/>
                  </a:lnTo>
                  <a:lnTo>
                    <a:pt x="302045" y="1796301"/>
                  </a:lnTo>
                  <a:lnTo>
                    <a:pt x="271541" y="1763891"/>
                  </a:lnTo>
                  <a:lnTo>
                    <a:pt x="242416" y="1730260"/>
                  </a:lnTo>
                  <a:lnTo>
                    <a:pt x="214714" y="1695453"/>
                  </a:lnTo>
                  <a:lnTo>
                    <a:pt x="188480" y="1659512"/>
                  </a:lnTo>
                  <a:lnTo>
                    <a:pt x="163758" y="1622480"/>
                  </a:lnTo>
                  <a:lnTo>
                    <a:pt x="140591" y="1584401"/>
                  </a:lnTo>
                  <a:lnTo>
                    <a:pt x="119025" y="1545318"/>
                  </a:lnTo>
                  <a:lnTo>
                    <a:pt x="99103" y="1505274"/>
                  </a:lnTo>
                  <a:lnTo>
                    <a:pt x="80868" y="1464312"/>
                  </a:lnTo>
                  <a:lnTo>
                    <a:pt x="64366" y="1422475"/>
                  </a:lnTo>
                  <a:lnTo>
                    <a:pt x="49640" y="1379807"/>
                  </a:lnTo>
                  <a:lnTo>
                    <a:pt x="36735" y="1336350"/>
                  </a:lnTo>
                  <a:lnTo>
                    <a:pt x="25694" y="1292147"/>
                  </a:lnTo>
                  <a:lnTo>
                    <a:pt x="16561" y="1247243"/>
                  </a:lnTo>
                  <a:lnTo>
                    <a:pt x="9382" y="1201679"/>
                  </a:lnTo>
                  <a:lnTo>
                    <a:pt x="4199" y="1155500"/>
                  </a:lnTo>
                  <a:lnTo>
                    <a:pt x="1057" y="1108747"/>
                  </a:lnTo>
                  <a:lnTo>
                    <a:pt x="0" y="106146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46879" y="177164"/>
            <a:ext cx="317182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Our</a:t>
            </a:r>
            <a:r>
              <a:rPr dirty="0" sz="4400" spc="-70"/>
              <a:t> </a:t>
            </a:r>
            <a:r>
              <a:rPr dirty="0" sz="4400" spc="-15"/>
              <a:t>Strengths</a:t>
            </a:r>
            <a:endParaRPr sz="4400"/>
          </a:p>
        </p:txBody>
      </p:sp>
      <p:grpSp>
        <p:nvGrpSpPr>
          <p:cNvPr id="9" name="object 9"/>
          <p:cNvGrpSpPr/>
          <p:nvPr/>
        </p:nvGrpSpPr>
        <p:grpSpPr>
          <a:xfrm>
            <a:off x="1266444" y="1176527"/>
            <a:ext cx="2725420" cy="2672080"/>
            <a:chOff x="1266444" y="1176527"/>
            <a:chExt cx="2725420" cy="267208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6444" y="1176527"/>
              <a:ext cx="2724911" cy="267157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385316" y="1295399"/>
              <a:ext cx="2491740" cy="2438400"/>
            </a:xfrm>
            <a:custGeom>
              <a:avLst/>
              <a:gdLst/>
              <a:ahLst/>
              <a:cxnLst/>
              <a:rect l="l" t="t" r="r" b="b"/>
              <a:pathLst>
                <a:path w="2491740" h="2438400">
                  <a:moveTo>
                    <a:pt x="1245870" y="0"/>
                  </a:moveTo>
                  <a:lnTo>
                    <a:pt x="1196948" y="922"/>
                  </a:lnTo>
                  <a:lnTo>
                    <a:pt x="1148504" y="3668"/>
                  </a:lnTo>
                  <a:lnTo>
                    <a:pt x="1100573" y="8202"/>
                  </a:lnTo>
                  <a:lnTo>
                    <a:pt x="1053188" y="14491"/>
                  </a:lnTo>
                  <a:lnTo>
                    <a:pt x="1006386" y="22501"/>
                  </a:lnTo>
                  <a:lnTo>
                    <a:pt x="960199" y="32199"/>
                  </a:lnTo>
                  <a:lnTo>
                    <a:pt x="914664" y="43550"/>
                  </a:lnTo>
                  <a:lnTo>
                    <a:pt x="869814" y="56520"/>
                  </a:lnTo>
                  <a:lnTo>
                    <a:pt x="825685" y="71076"/>
                  </a:lnTo>
                  <a:lnTo>
                    <a:pt x="782310" y="87184"/>
                  </a:lnTo>
                  <a:lnTo>
                    <a:pt x="739724" y="104809"/>
                  </a:lnTo>
                  <a:lnTo>
                    <a:pt x="697963" y="123919"/>
                  </a:lnTo>
                  <a:lnTo>
                    <a:pt x="657060" y="144478"/>
                  </a:lnTo>
                  <a:lnTo>
                    <a:pt x="617050" y="166454"/>
                  </a:lnTo>
                  <a:lnTo>
                    <a:pt x="577968" y="189812"/>
                  </a:lnTo>
                  <a:lnTo>
                    <a:pt x="539849" y="214519"/>
                  </a:lnTo>
                  <a:lnTo>
                    <a:pt x="502727" y="240540"/>
                  </a:lnTo>
                  <a:lnTo>
                    <a:pt x="466637" y="267841"/>
                  </a:lnTo>
                  <a:lnTo>
                    <a:pt x="431613" y="296390"/>
                  </a:lnTo>
                  <a:lnTo>
                    <a:pt x="397690" y="326151"/>
                  </a:lnTo>
                  <a:lnTo>
                    <a:pt x="364902" y="357092"/>
                  </a:lnTo>
                  <a:lnTo>
                    <a:pt x="333285" y="389177"/>
                  </a:lnTo>
                  <a:lnTo>
                    <a:pt x="302873" y="422374"/>
                  </a:lnTo>
                  <a:lnTo>
                    <a:pt x="273700" y="456649"/>
                  </a:lnTo>
                  <a:lnTo>
                    <a:pt x="245801" y="491966"/>
                  </a:lnTo>
                  <a:lnTo>
                    <a:pt x="219211" y="528294"/>
                  </a:lnTo>
                  <a:lnTo>
                    <a:pt x="193964" y="565597"/>
                  </a:lnTo>
                  <a:lnTo>
                    <a:pt x="170095" y="603842"/>
                  </a:lnTo>
                  <a:lnTo>
                    <a:pt x="147638" y="642995"/>
                  </a:lnTo>
                  <a:lnTo>
                    <a:pt x="126629" y="683023"/>
                  </a:lnTo>
                  <a:lnTo>
                    <a:pt x="107102" y="723890"/>
                  </a:lnTo>
                  <a:lnTo>
                    <a:pt x="89091" y="765564"/>
                  </a:lnTo>
                  <a:lnTo>
                    <a:pt x="72631" y="808010"/>
                  </a:lnTo>
                  <a:lnTo>
                    <a:pt x="57756" y="851195"/>
                  </a:lnTo>
                  <a:lnTo>
                    <a:pt x="44502" y="895085"/>
                  </a:lnTo>
                  <a:lnTo>
                    <a:pt x="32903" y="939645"/>
                  </a:lnTo>
                  <a:lnTo>
                    <a:pt x="22994" y="984843"/>
                  </a:lnTo>
                  <a:lnTo>
                    <a:pt x="14808" y="1030644"/>
                  </a:lnTo>
                  <a:lnTo>
                    <a:pt x="8381" y="1077013"/>
                  </a:lnTo>
                  <a:lnTo>
                    <a:pt x="3748" y="1123919"/>
                  </a:lnTo>
                  <a:lnTo>
                    <a:pt x="942" y="1171325"/>
                  </a:lnTo>
                  <a:lnTo>
                    <a:pt x="0" y="1219200"/>
                  </a:lnTo>
                  <a:lnTo>
                    <a:pt x="942" y="1267074"/>
                  </a:lnTo>
                  <a:lnTo>
                    <a:pt x="3748" y="1314480"/>
                  </a:lnTo>
                  <a:lnTo>
                    <a:pt x="8381" y="1361386"/>
                  </a:lnTo>
                  <a:lnTo>
                    <a:pt x="14808" y="1407755"/>
                  </a:lnTo>
                  <a:lnTo>
                    <a:pt x="22994" y="1453556"/>
                  </a:lnTo>
                  <a:lnTo>
                    <a:pt x="32903" y="1498754"/>
                  </a:lnTo>
                  <a:lnTo>
                    <a:pt x="44502" y="1543314"/>
                  </a:lnTo>
                  <a:lnTo>
                    <a:pt x="57756" y="1587204"/>
                  </a:lnTo>
                  <a:lnTo>
                    <a:pt x="72631" y="1630389"/>
                  </a:lnTo>
                  <a:lnTo>
                    <a:pt x="89091" y="1672835"/>
                  </a:lnTo>
                  <a:lnTo>
                    <a:pt x="107102" y="1714509"/>
                  </a:lnTo>
                  <a:lnTo>
                    <a:pt x="126629" y="1755376"/>
                  </a:lnTo>
                  <a:lnTo>
                    <a:pt x="147638" y="1795404"/>
                  </a:lnTo>
                  <a:lnTo>
                    <a:pt x="170095" y="1834557"/>
                  </a:lnTo>
                  <a:lnTo>
                    <a:pt x="193964" y="1872802"/>
                  </a:lnTo>
                  <a:lnTo>
                    <a:pt x="219211" y="1910105"/>
                  </a:lnTo>
                  <a:lnTo>
                    <a:pt x="245801" y="1946433"/>
                  </a:lnTo>
                  <a:lnTo>
                    <a:pt x="273700" y="1981750"/>
                  </a:lnTo>
                  <a:lnTo>
                    <a:pt x="302873" y="2016025"/>
                  </a:lnTo>
                  <a:lnTo>
                    <a:pt x="333285" y="2049222"/>
                  </a:lnTo>
                  <a:lnTo>
                    <a:pt x="364902" y="2081307"/>
                  </a:lnTo>
                  <a:lnTo>
                    <a:pt x="397690" y="2112248"/>
                  </a:lnTo>
                  <a:lnTo>
                    <a:pt x="431613" y="2142009"/>
                  </a:lnTo>
                  <a:lnTo>
                    <a:pt x="466637" y="2170558"/>
                  </a:lnTo>
                  <a:lnTo>
                    <a:pt x="502727" y="2197859"/>
                  </a:lnTo>
                  <a:lnTo>
                    <a:pt x="539849" y="2223880"/>
                  </a:lnTo>
                  <a:lnTo>
                    <a:pt x="577968" y="2248587"/>
                  </a:lnTo>
                  <a:lnTo>
                    <a:pt x="617050" y="2271945"/>
                  </a:lnTo>
                  <a:lnTo>
                    <a:pt x="657060" y="2293921"/>
                  </a:lnTo>
                  <a:lnTo>
                    <a:pt x="697963" y="2314480"/>
                  </a:lnTo>
                  <a:lnTo>
                    <a:pt x="739724" y="2333590"/>
                  </a:lnTo>
                  <a:lnTo>
                    <a:pt x="782310" y="2351215"/>
                  </a:lnTo>
                  <a:lnTo>
                    <a:pt x="825685" y="2367323"/>
                  </a:lnTo>
                  <a:lnTo>
                    <a:pt x="869814" y="2381879"/>
                  </a:lnTo>
                  <a:lnTo>
                    <a:pt x="914664" y="2394849"/>
                  </a:lnTo>
                  <a:lnTo>
                    <a:pt x="960199" y="2406200"/>
                  </a:lnTo>
                  <a:lnTo>
                    <a:pt x="1006386" y="2415898"/>
                  </a:lnTo>
                  <a:lnTo>
                    <a:pt x="1053188" y="2423908"/>
                  </a:lnTo>
                  <a:lnTo>
                    <a:pt x="1100573" y="2430197"/>
                  </a:lnTo>
                  <a:lnTo>
                    <a:pt x="1148504" y="2434731"/>
                  </a:lnTo>
                  <a:lnTo>
                    <a:pt x="1196948" y="2437477"/>
                  </a:lnTo>
                  <a:lnTo>
                    <a:pt x="1245870" y="2438400"/>
                  </a:lnTo>
                  <a:lnTo>
                    <a:pt x="1294791" y="2437477"/>
                  </a:lnTo>
                  <a:lnTo>
                    <a:pt x="1343235" y="2434731"/>
                  </a:lnTo>
                  <a:lnTo>
                    <a:pt x="1391166" y="2430197"/>
                  </a:lnTo>
                  <a:lnTo>
                    <a:pt x="1438551" y="2423908"/>
                  </a:lnTo>
                  <a:lnTo>
                    <a:pt x="1485353" y="2415898"/>
                  </a:lnTo>
                  <a:lnTo>
                    <a:pt x="1531540" y="2406200"/>
                  </a:lnTo>
                  <a:lnTo>
                    <a:pt x="1577075" y="2394849"/>
                  </a:lnTo>
                  <a:lnTo>
                    <a:pt x="1621925" y="2381879"/>
                  </a:lnTo>
                  <a:lnTo>
                    <a:pt x="1666054" y="2367323"/>
                  </a:lnTo>
                  <a:lnTo>
                    <a:pt x="1709429" y="2351215"/>
                  </a:lnTo>
                  <a:lnTo>
                    <a:pt x="1752015" y="2333590"/>
                  </a:lnTo>
                  <a:lnTo>
                    <a:pt x="1793776" y="2314480"/>
                  </a:lnTo>
                  <a:lnTo>
                    <a:pt x="1834679" y="2293921"/>
                  </a:lnTo>
                  <a:lnTo>
                    <a:pt x="1874689" y="2271945"/>
                  </a:lnTo>
                  <a:lnTo>
                    <a:pt x="1913771" y="2248587"/>
                  </a:lnTo>
                  <a:lnTo>
                    <a:pt x="1951890" y="2223880"/>
                  </a:lnTo>
                  <a:lnTo>
                    <a:pt x="1989012" y="2197859"/>
                  </a:lnTo>
                  <a:lnTo>
                    <a:pt x="2025102" y="2170558"/>
                  </a:lnTo>
                  <a:lnTo>
                    <a:pt x="2060126" y="2142009"/>
                  </a:lnTo>
                  <a:lnTo>
                    <a:pt x="2094049" y="2112248"/>
                  </a:lnTo>
                  <a:lnTo>
                    <a:pt x="2126837" y="2081307"/>
                  </a:lnTo>
                  <a:lnTo>
                    <a:pt x="2158454" y="2049222"/>
                  </a:lnTo>
                  <a:lnTo>
                    <a:pt x="2188866" y="2016025"/>
                  </a:lnTo>
                  <a:lnTo>
                    <a:pt x="2218039" y="1981750"/>
                  </a:lnTo>
                  <a:lnTo>
                    <a:pt x="2245938" y="1946433"/>
                  </a:lnTo>
                  <a:lnTo>
                    <a:pt x="2272528" y="1910105"/>
                  </a:lnTo>
                  <a:lnTo>
                    <a:pt x="2297775" y="1872802"/>
                  </a:lnTo>
                  <a:lnTo>
                    <a:pt x="2321644" y="1834557"/>
                  </a:lnTo>
                  <a:lnTo>
                    <a:pt x="2344101" y="1795404"/>
                  </a:lnTo>
                  <a:lnTo>
                    <a:pt x="2365110" y="1755376"/>
                  </a:lnTo>
                  <a:lnTo>
                    <a:pt x="2384637" y="1714509"/>
                  </a:lnTo>
                  <a:lnTo>
                    <a:pt x="2402648" y="1672835"/>
                  </a:lnTo>
                  <a:lnTo>
                    <a:pt x="2419108" y="1630389"/>
                  </a:lnTo>
                  <a:lnTo>
                    <a:pt x="2433983" y="1587204"/>
                  </a:lnTo>
                  <a:lnTo>
                    <a:pt x="2447237" y="1543314"/>
                  </a:lnTo>
                  <a:lnTo>
                    <a:pt x="2458836" y="1498754"/>
                  </a:lnTo>
                  <a:lnTo>
                    <a:pt x="2468745" y="1453556"/>
                  </a:lnTo>
                  <a:lnTo>
                    <a:pt x="2476931" y="1407755"/>
                  </a:lnTo>
                  <a:lnTo>
                    <a:pt x="2483358" y="1361386"/>
                  </a:lnTo>
                  <a:lnTo>
                    <a:pt x="2487991" y="1314480"/>
                  </a:lnTo>
                  <a:lnTo>
                    <a:pt x="2490797" y="1267074"/>
                  </a:lnTo>
                  <a:lnTo>
                    <a:pt x="2491740" y="1219200"/>
                  </a:lnTo>
                  <a:lnTo>
                    <a:pt x="2490797" y="1171325"/>
                  </a:lnTo>
                  <a:lnTo>
                    <a:pt x="2487991" y="1123919"/>
                  </a:lnTo>
                  <a:lnTo>
                    <a:pt x="2483358" y="1077013"/>
                  </a:lnTo>
                  <a:lnTo>
                    <a:pt x="2476931" y="1030644"/>
                  </a:lnTo>
                  <a:lnTo>
                    <a:pt x="2468745" y="984843"/>
                  </a:lnTo>
                  <a:lnTo>
                    <a:pt x="2458836" y="939645"/>
                  </a:lnTo>
                  <a:lnTo>
                    <a:pt x="2447237" y="895085"/>
                  </a:lnTo>
                  <a:lnTo>
                    <a:pt x="2433983" y="851195"/>
                  </a:lnTo>
                  <a:lnTo>
                    <a:pt x="2419108" y="808010"/>
                  </a:lnTo>
                  <a:lnTo>
                    <a:pt x="2402648" y="765564"/>
                  </a:lnTo>
                  <a:lnTo>
                    <a:pt x="2384637" y="723890"/>
                  </a:lnTo>
                  <a:lnTo>
                    <a:pt x="2365110" y="683023"/>
                  </a:lnTo>
                  <a:lnTo>
                    <a:pt x="2344101" y="642995"/>
                  </a:lnTo>
                  <a:lnTo>
                    <a:pt x="2321644" y="603842"/>
                  </a:lnTo>
                  <a:lnTo>
                    <a:pt x="2297775" y="565597"/>
                  </a:lnTo>
                  <a:lnTo>
                    <a:pt x="2272528" y="528294"/>
                  </a:lnTo>
                  <a:lnTo>
                    <a:pt x="2245938" y="491966"/>
                  </a:lnTo>
                  <a:lnTo>
                    <a:pt x="2218039" y="456649"/>
                  </a:lnTo>
                  <a:lnTo>
                    <a:pt x="2188866" y="422374"/>
                  </a:lnTo>
                  <a:lnTo>
                    <a:pt x="2158454" y="389177"/>
                  </a:lnTo>
                  <a:lnTo>
                    <a:pt x="2126837" y="357092"/>
                  </a:lnTo>
                  <a:lnTo>
                    <a:pt x="2094049" y="326151"/>
                  </a:lnTo>
                  <a:lnTo>
                    <a:pt x="2060126" y="296390"/>
                  </a:lnTo>
                  <a:lnTo>
                    <a:pt x="2025102" y="267841"/>
                  </a:lnTo>
                  <a:lnTo>
                    <a:pt x="1989012" y="240540"/>
                  </a:lnTo>
                  <a:lnTo>
                    <a:pt x="1951890" y="214519"/>
                  </a:lnTo>
                  <a:lnTo>
                    <a:pt x="1913771" y="189812"/>
                  </a:lnTo>
                  <a:lnTo>
                    <a:pt x="1874689" y="166454"/>
                  </a:lnTo>
                  <a:lnTo>
                    <a:pt x="1834679" y="144478"/>
                  </a:lnTo>
                  <a:lnTo>
                    <a:pt x="1793776" y="123919"/>
                  </a:lnTo>
                  <a:lnTo>
                    <a:pt x="1752015" y="104809"/>
                  </a:lnTo>
                  <a:lnTo>
                    <a:pt x="1709429" y="87184"/>
                  </a:lnTo>
                  <a:lnTo>
                    <a:pt x="1666054" y="71076"/>
                  </a:lnTo>
                  <a:lnTo>
                    <a:pt x="1621925" y="56520"/>
                  </a:lnTo>
                  <a:lnTo>
                    <a:pt x="1577075" y="43550"/>
                  </a:lnTo>
                  <a:lnTo>
                    <a:pt x="1531540" y="32199"/>
                  </a:lnTo>
                  <a:lnTo>
                    <a:pt x="1485353" y="22501"/>
                  </a:lnTo>
                  <a:lnTo>
                    <a:pt x="1438551" y="14491"/>
                  </a:lnTo>
                  <a:lnTo>
                    <a:pt x="1391166" y="8202"/>
                  </a:lnTo>
                  <a:lnTo>
                    <a:pt x="1343235" y="3668"/>
                  </a:lnTo>
                  <a:lnTo>
                    <a:pt x="1294791" y="922"/>
                  </a:lnTo>
                  <a:lnTo>
                    <a:pt x="1245870" y="0"/>
                  </a:lnTo>
                  <a:close/>
                </a:path>
              </a:pathLst>
            </a:custGeom>
            <a:solidFill>
              <a:srgbClr val="E2D1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385316" y="1295399"/>
              <a:ext cx="2491740" cy="2438400"/>
            </a:xfrm>
            <a:custGeom>
              <a:avLst/>
              <a:gdLst/>
              <a:ahLst/>
              <a:cxnLst/>
              <a:rect l="l" t="t" r="r" b="b"/>
              <a:pathLst>
                <a:path w="2491740" h="2438400">
                  <a:moveTo>
                    <a:pt x="0" y="1219200"/>
                  </a:moveTo>
                  <a:lnTo>
                    <a:pt x="942" y="1171325"/>
                  </a:lnTo>
                  <a:lnTo>
                    <a:pt x="3748" y="1123919"/>
                  </a:lnTo>
                  <a:lnTo>
                    <a:pt x="8381" y="1077013"/>
                  </a:lnTo>
                  <a:lnTo>
                    <a:pt x="14808" y="1030644"/>
                  </a:lnTo>
                  <a:lnTo>
                    <a:pt x="22994" y="984843"/>
                  </a:lnTo>
                  <a:lnTo>
                    <a:pt x="32903" y="939645"/>
                  </a:lnTo>
                  <a:lnTo>
                    <a:pt x="44502" y="895085"/>
                  </a:lnTo>
                  <a:lnTo>
                    <a:pt x="57756" y="851195"/>
                  </a:lnTo>
                  <a:lnTo>
                    <a:pt x="72631" y="808010"/>
                  </a:lnTo>
                  <a:lnTo>
                    <a:pt x="89091" y="765564"/>
                  </a:lnTo>
                  <a:lnTo>
                    <a:pt x="107102" y="723890"/>
                  </a:lnTo>
                  <a:lnTo>
                    <a:pt x="126629" y="683023"/>
                  </a:lnTo>
                  <a:lnTo>
                    <a:pt x="147638" y="642995"/>
                  </a:lnTo>
                  <a:lnTo>
                    <a:pt x="170095" y="603842"/>
                  </a:lnTo>
                  <a:lnTo>
                    <a:pt x="193964" y="565597"/>
                  </a:lnTo>
                  <a:lnTo>
                    <a:pt x="219211" y="528294"/>
                  </a:lnTo>
                  <a:lnTo>
                    <a:pt x="245801" y="491966"/>
                  </a:lnTo>
                  <a:lnTo>
                    <a:pt x="273700" y="456649"/>
                  </a:lnTo>
                  <a:lnTo>
                    <a:pt x="302873" y="422374"/>
                  </a:lnTo>
                  <a:lnTo>
                    <a:pt x="333285" y="389177"/>
                  </a:lnTo>
                  <a:lnTo>
                    <a:pt x="364902" y="357092"/>
                  </a:lnTo>
                  <a:lnTo>
                    <a:pt x="397690" y="326151"/>
                  </a:lnTo>
                  <a:lnTo>
                    <a:pt x="431613" y="296390"/>
                  </a:lnTo>
                  <a:lnTo>
                    <a:pt x="466637" y="267841"/>
                  </a:lnTo>
                  <a:lnTo>
                    <a:pt x="502727" y="240540"/>
                  </a:lnTo>
                  <a:lnTo>
                    <a:pt x="539849" y="214519"/>
                  </a:lnTo>
                  <a:lnTo>
                    <a:pt x="577968" y="189812"/>
                  </a:lnTo>
                  <a:lnTo>
                    <a:pt x="617050" y="166454"/>
                  </a:lnTo>
                  <a:lnTo>
                    <a:pt x="657060" y="144478"/>
                  </a:lnTo>
                  <a:lnTo>
                    <a:pt x="697963" y="123919"/>
                  </a:lnTo>
                  <a:lnTo>
                    <a:pt x="739724" y="104809"/>
                  </a:lnTo>
                  <a:lnTo>
                    <a:pt x="782310" y="87184"/>
                  </a:lnTo>
                  <a:lnTo>
                    <a:pt x="825685" y="71076"/>
                  </a:lnTo>
                  <a:lnTo>
                    <a:pt x="869814" y="56520"/>
                  </a:lnTo>
                  <a:lnTo>
                    <a:pt x="914664" y="43550"/>
                  </a:lnTo>
                  <a:lnTo>
                    <a:pt x="960199" y="32199"/>
                  </a:lnTo>
                  <a:lnTo>
                    <a:pt x="1006386" y="22501"/>
                  </a:lnTo>
                  <a:lnTo>
                    <a:pt x="1053188" y="14491"/>
                  </a:lnTo>
                  <a:lnTo>
                    <a:pt x="1100573" y="8202"/>
                  </a:lnTo>
                  <a:lnTo>
                    <a:pt x="1148504" y="3668"/>
                  </a:lnTo>
                  <a:lnTo>
                    <a:pt x="1196948" y="922"/>
                  </a:lnTo>
                  <a:lnTo>
                    <a:pt x="1245870" y="0"/>
                  </a:lnTo>
                  <a:lnTo>
                    <a:pt x="1294791" y="922"/>
                  </a:lnTo>
                  <a:lnTo>
                    <a:pt x="1343235" y="3668"/>
                  </a:lnTo>
                  <a:lnTo>
                    <a:pt x="1391166" y="8202"/>
                  </a:lnTo>
                  <a:lnTo>
                    <a:pt x="1438551" y="14491"/>
                  </a:lnTo>
                  <a:lnTo>
                    <a:pt x="1485353" y="22501"/>
                  </a:lnTo>
                  <a:lnTo>
                    <a:pt x="1531540" y="32199"/>
                  </a:lnTo>
                  <a:lnTo>
                    <a:pt x="1577075" y="43550"/>
                  </a:lnTo>
                  <a:lnTo>
                    <a:pt x="1621925" y="56520"/>
                  </a:lnTo>
                  <a:lnTo>
                    <a:pt x="1666054" y="71076"/>
                  </a:lnTo>
                  <a:lnTo>
                    <a:pt x="1709429" y="87184"/>
                  </a:lnTo>
                  <a:lnTo>
                    <a:pt x="1752015" y="104809"/>
                  </a:lnTo>
                  <a:lnTo>
                    <a:pt x="1793776" y="123919"/>
                  </a:lnTo>
                  <a:lnTo>
                    <a:pt x="1834679" y="144478"/>
                  </a:lnTo>
                  <a:lnTo>
                    <a:pt x="1874689" y="166454"/>
                  </a:lnTo>
                  <a:lnTo>
                    <a:pt x="1913771" y="189812"/>
                  </a:lnTo>
                  <a:lnTo>
                    <a:pt x="1951890" y="214519"/>
                  </a:lnTo>
                  <a:lnTo>
                    <a:pt x="1989012" y="240540"/>
                  </a:lnTo>
                  <a:lnTo>
                    <a:pt x="2025102" y="267841"/>
                  </a:lnTo>
                  <a:lnTo>
                    <a:pt x="2060126" y="296390"/>
                  </a:lnTo>
                  <a:lnTo>
                    <a:pt x="2094049" y="326151"/>
                  </a:lnTo>
                  <a:lnTo>
                    <a:pt x="2126837" y="357092"/>
                  </a:lnTo>
                  <a:lnTo>
                    <a:pt x="2158454" y="389177"/>
                  </a:lnTo>
                  <a:lnTo>
                    <a:pt x="2188866" y="422374"/>
                  </a:lnTo>
                  <a:lnTo>
                    <a:pt x="2218039" y="456649"/>
                  </a:lnTo>
                  <a:lnTo>
                    <a:pt x="2245938" y="491966"/>
                  </a:lnTo>
                  <a:lnTo>
                    <a:pt x="2272528" y="528294"/>
                  </a:lnTo>
                  <a:lnTo>
                    <a:pt x="2297775" y="565597"/>
                  </a:lnTo>
                  <a:lnTo>
                    <a:pt x="2321644" y="603842"/>
                  </a:lnTo>
                  <a:lnTo>
                    <a:pt x="2344101" y="642995"/>
                  </a:lnTo>
                  <a:lnTo>
                    <a:pt x="2365110" y="683023"/>
                  </a:lnTo>
                  <a:lnTo>
                    <a:pt x="2384637" y="723890"/>
                  </a:lnTo>
                  <a:lnTo>
                    <a:pt x="2402648" y="765564"/>
                  </a:lnTo>
                  <a:lnTo>
                    <a:pt x="2419108" y="808010"/>
                  </a:lnTo>
                  <a:lnTo>
                    <a:pt x="2433983" y="851195"/>
                  </a:lnTo>
                  <a:lnTo>
                    <a:pt x="2447237" y="895085"/>
                  </a:lnTo>
                  <a:lnTo>
                    <a:pt x="2458836" y="939645"/>
                  </a:lnTo>
                  <a:lnTo>
                    <a:pt x="2468745" y="984843"/>
                  </a:lnTo>
                  <a:lnTo>
                    <a:pt x="2476931" y="1030644"/>
                  </a:lnTo>
                  <a:lnTo>
                    <a:pt x="2483358" y="1077013"/>
                  </a:lnTo>
                  <a:lnTo>
                    <a:pt x="2487991" y="1123919"/>
                  </a:lnTo>
                  <a:lnTo>
                    <a:pt x="2490797" y="1171325"/>
                  </a:lnTo>
                  <a:lnTo>
                    <a:pt x="2491740" y="1219200"/>
                  </a:lnTo>
                  <a:lnTo>
                    <a:pt x="2490797" y="1267074"/>
                  </a:lnTo>
                  <a:lnTo>
                    <a:pt x="2487991" y="1314480"/>
                  </a:lnTo>
                  <a:lnTo>
                    <a:pt x="2483358" y="1361386"/>
                  </a:lnTo>
                  <a:lnTo>
                    <a:pt x="2476931" y="1407755"/>
                  </a:lnTo>
                  <a:lnTo>
                    <a:pt x="2468745" y="1453556"/>
                  </a:lnTo>
                  <a:lnTo>
                    <a:pt x="2458836" y="1498754"/>
                  </a:lnTo>
                  <a:lnTo>
                    <a:pt x="2447237" y="1543314"/>
                  </a:lnTo>
                  <a:lnTo>
                    <a:pt x="2433983" y="1587204"/>
                  </a:lnTo>
                  <a:lnTo>
                    <a:pt x="2419108" y="1630389"/>
                  </a:lnTo>
                  <a:lnTo>
                    <a:pt x="2402648" y="1672835"/>
                  </a:lnTo>
                  <a:lnTo>
                    <a:pt x="2384637" y="1714509"/>
                  </a:lnTo>
                  <a:lnTo>
                    <a:pt x="2365110" y="1755376"/>
                  </a:lnTo>
                  <a:lnTo>
                    <a:pt x="2344101" y="1795404"/>
                  </a:lnTo>
                  <a:lnTo>
                    <a:pt x="2321644" y="1834557"/>
                  </a:lnTo>
                  <a:lnTo>
                    <a:pt x="2297775" y="1872802"/>
                  </a:lnTo>
                  <a:lnTo>
                    <a:pt x="2272528" y="1910105"/>
                  </a:lnTo>
                  <a:lnTo>
                    <a:pt x="2245938" y="1946433"/>
                  </a:lnTo>
                  <a:lnTo>
                    <a:pt x="2218039" y="1981750"/>
                  </a:lnTo>
                  <a:lnTo>
                    <a:pt x="2188866" y="2016025"/>
                  </a:lnTo>
                  <a:lnTo>
                    <a:pt x="2158454" y="2049222"/>
                  </a:lnTo>
                  <a:lnTo>
                    <a:pt x="2126837" y="2081307"/>
                  </a:lnTo>
                  <a:lnTo>
                    <a:pt x="2094049" y="2112248"/>
                  </a:lnTo>
                  <a:lnTo>
                    <a:pt x="2060126" y="2142009"/>
                  </a:lnTo>
                  <a:lnTo>
                    <a:pt x="2025102" y="2170558"/>
                  </a:lnTo>
                  <a:lnTo>
                    <a:pt x="1989012" y="2197859"/>
                  </a:lnTo>
                  <a:lnTo>
                    <a:pt x="1951890" y="2223880"/>
                  </a:lnTo>
                  <a:lnTo>
                    <a:pt x="1913771" y="2248587"/>
                  </a:lnTo>
                  <a:lnTo>
                    <a:pt x="1874689" y="2271945"/>
                  </a:lnTo>
                  <a:lnTo>
                    <a:pt x="1834679" y="2293921"/>
                  </a:lnTo>
                  <a:lnTo>
                    <a:pt x="1793776" y="2314480"/>
                  </a:lnTo>
                  <a:lnTo>
                    <a:pt x="1752015" y="2333590"/>
                  </a:lnTo>
                  <a:lnTo>
                    <a:pt x="1709429" y="2351215"/>
                  </a:lnTo>
                  <a:lnTo>
                    <a:pt x="1666054" y="2367323"/>
                  </a:lnTo>
                  <a:lnTo>
                    <a:pt x="1621925" y="2381879"/>
                  </a:lnTo>
                  <a:lnTo>
                    <a:pt x="1577075" y="2394849"/>
                  </a:lnTo>
                  <a:lnTo>
                    <a:pt x="1531540" y="2406200"/>
                  </a:lnTo>
                  <a:lnTo>
                    <a:pt x="1485353" y="2415898"/>
                  </a:lnTo>
                  <a:lnTo>
                    <a:pt x="1438551" y="2423908"/>
                  </a:lnTo>
                  <a:lnTo>
                    <a:pt x="1391166" y="2430197"/>
                  </a:lnTo>
                  <a:lnTo>
                    <a:pt x="1343235" y="2434731"/>
                  </a:lnTo>
                  <a:lnTo>
                    <a:pt x="1294791" y="2437477"/>
                  </a:lnTo>
                  <a:lnTo>
                    <a:pt x="1245870" y="2438400"/>
                  </a:lnTo>
                  <a:lnTo>
                    <a:pt x="1196948" y="2437477"/>
                  </a:lnTo>
                  <a:lnTo>
                    <a:pt x="1148504" y="2434731"/>
                  </a:lnTo>
                  <a:lnTo>
                    <a:pt x="1100573" y="2430197"/>
                  </a:lnTo>
                  <a:lnTo>
                    <a:pt x="1053188" y="2423908"/>
                  </a:lnTo>
                  <a:lnTo>
                    <a:pt x="1006386" y="2415898"/>
                  </a:lnTo>
                  <a:lnTo>
                    <a:pt x="960199" y="2406200"/>
                  </a:lnTo>
                  <a:lnTo>
                    <a:pt x="914664" y="2394849"/>
                  </a:lnTo>
                  <a:lnTo>
                    <a:pt x="869814" y="2381879"/>
                  </a:lnTo>
                  <a:lnTo>
                    <a:pt x="825685" y="2367323"/>
                  </a:lnTo>
                  <a:lnTo>
                    <a:pt x="782310" y="2351215"/>
                  </a:lnTo>
                  <a:lnTo>
                    <a:pt x="739724" y="2333590"/>
                  </a:lnTo>
                  <a:lnTo>
                    <a:pt x="697963" y="2314480"/>
                  </a:lnTo>
                  <a:lnTo>
                    <a:pt x="657060" y="2293921"/>
                  </a:lnTo>
                  <a:lnTo>
                    <a:pt x="617050" y="2271945"/>
                  </a:lnTo>
                  <a:lnTo>
                    <a:pt x="577968" y="2248587"/>
                  </a:lnTo>
                  <a:lnTo>
                    <a:pt x="539849" y="2223880"/>
                  </a:lnTo>
                  <a:lnTo>
                    <a:pt x="502727" y="2197859"/>
                  </a:lnTo>
                  <a:lnTo>
                    <a:pt x="466637" y="2170558"/>
                  </a:lnTo>
                  <a:lnTo>
                    <a:pt x="431613" y="2142009"/>
                  </a:lnTo>
                  <a:lnTo>
                    <a:pt x="397690" y="2112248"/>
                  </a:lnTo>
                  <a:lnTo>
                    <a:pt x="364902" y="2081307"/>
                  </a:lnTo>
                  <a:lnTo>
                    <a:pt x="333285" y="2049222"/>
                  </a:lnTo>
                  <a:lnTo>
                    <a:pt x="302873" y="2016025"/>
                  </a:lnTo>
                  <a:lnTo>
                    <a:pt x="273700" y="1981750"/>
                  </a:lnTo>
                  <a:lnTo>
                    <a:pt x="245801" y="1946433"/>
                  </a:lnTo>
                  <a:lnTo>
                    <a:pt x="219211" y="1910105"/>
                  </a:lnTo>
                  <a:lnTo>
                    <a:pt x="193964" y="1872802"/>
                  </a:lnTo>
                  <a:lnTo>
                    <a:pt x="170095" y="1834557"/>
                  </a:lnTo>
                  <a:lnTo>
                    <a:pt x="147638" y="1795404"/>
                  </a:lnTo>
                  <a:lnTo>
                    <a:pt x="126629" y="1755376"/>
                  </a:lnTo>
                  <a:lnTo>
                    <a:pt x="107102" y="1714509"/>
                  </a:lnTo>
                  <a:lnTo>
                    <a:pt x="89091" y="1672835"/>
                  </a:lnTo>
                  <a:lnTo>
                    <a:pt x="72631" y="1630389"/>
                  </a:lnTo>
                  <a:lnTo>
                    <a:pt x="57756" y="1587204"/>
                  </a:lnTo>
                  <a:lnTo>
                    <a:pt x="44502" y="1543314"/>
                  </a:lnTo>
                  <a:lnTo>
                    <a:pt x="32903" y="1498754"/>
                  </a:lnTo>
                  <a:lnTo>
                    <a:pt x="22994" y="1453556"/>
                  </a:lnTo>
                  <a:lnTo>
                    <a:pt x="14808" y="1407755"/>
                  </a:lnTo>
                  <a:lnTo>
                    <a:pt x="8381" y="1361386"/>
                  </a:lnTo>
                  <a:lnTo>
                    <a:pt x="3748" y="1314480"/>
                  </a:lnTo>
                  <a:lnTo>
                    <a:pt x="942" y="1267074"/>
                  </a:lnTo>
                  <a:lnTo>
                    <a:pt x="0" y="1219200"/>
                  </a:lnTo>
                  <a:close/>
                </a:path>
              </a:pathLst>
            </a:custGeom>
            <a:ln w="57149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547622" y="1453134"/>
              <a:ext cx="2169160" cy="2124710"/>
            </a:xfrm>
            <a:custGeom>
              <a:avLst/>
              <a:gdLst/>
              <a:ahLst/>
              <a:cxnLst/>
              <a:rect l="l" t="t" r="r" b="b"/>
              <a:pathLst>
                <a:path w="2169160" h="2124710">
                  <a:moveTo>
                    <a:pt x="1084326" y="0"/>
                  </a:moveTo>
                  <a:lnTo>
                    <a:pt x="1036029" y="1035"/>
                  </a:lnTo>
                  <a:lnTo>
                    <a:pt x="988274" y="4111"/>
                  </a:lnTo>
                  <a:lnTo>
                    <a:pt x="941103" y="9185"/>
                  </a:lnTo>
                  <a:lnTo>
                    <a:pt x="894561" y="16215"/>
                  </a:lnTo>
                  <a:lnTo>
                    <a:pt x="848692" y="25156"/>
                  </a:lnTo>
                  <a:lnTo>
                    <a:pt x="803539" y="35966"/>
                  </a:lnTo>
                  <a:lnTo>
                    <a:pt x="759148" y="48601"/>
                  </a:lnTo>
                  <a:lnTo>
                    <a:pt x="715562" y="63018"/>
                  </a:lnTo>
                  <a:lnTo>
                    <a:pt x="672825" y="79174"/>
                  </a:lnTo>
                  <a:lnTo>
                    <a:pt x="630982" y="97027"/>
                  </a:lnTo>
                  <a:lnTo>
                    <a:pt x="590075" y="116531"/>
                  </a:lnTo>
                  <a:lnTo>
                    <a:pt x="550151" y="137645"/>
                  </a:lnTo>
                  <a:lnTo>
                    <a:pt x="511252" y="160326"/>
                  </a:lnTo>
                  <a:lnTo>
                    <a:pt x="473423" y="184529"/>
                  </a:lnTo>
                  <a:lnTo>
                    <a:pt x="436707" y="210212"/>
                  </a:lnTo>
                  <a:lnTo>
                    <a:pt x="401150" y="237332"/>
                  </a:lnTo>
                  <a:lnTo>
                    <a:pt x="366794" y="265845"/>
                  </a:lnTo>
                  <a:lnTo>
                    <a:pt x="333684" y="295709"/>
                  </a:lnTo>
                  <a:lnTo>
                    <a:pt x="301865" y="326880"/>
                  </a:lnTo>
                  <a:lnTo>
                    <a:pt x="271380" y="359314"/>
                  </a:lnTo>
                  <a:lnTo>
                    <a:pt x="242273" y="392970"/>
                  </a:lnTo>
                  <a:lnTo>
                    <a:pt x="214589" y="427802"/>
                  </a:lnTo>
                  <a:lnTo>
                    <a:pt x="188371" y="463770"/>
                  </a:lnTo>
                  <a:lnTo>
                    <a:pt x="163664" y="500828"/>
                  </a:lnTo>
                  <a:lnTo>
                    <a:pt x="140511" y="538934"/>
                  </a:lnTo>
                  <a:lnTo>
                    <a:pt x="118958" y="578045"/>
                  </a:lnTo>
                  <a:lnTo>
                    <a:pt x="99047" y="618118"/>
                  </a:lnTo>
                  <a:lnTo>
                    <a:pt x="80823" y="659108"/>
                  </a:lnTo>
                  <a:lnTo>
                    <a:pt x="64330" y="700975"/>
                  </a:lnTo>
                  <a:lnTo>
                    <a:pt x="49613" y="743673"/>
                  </a:lnTo>
                  <a:lnTo>
                    <a:pt x="36715" y="787160"/>
                  </a:lnTo>
                  <a:lnTo>
                    <a:pt x="25680" y="831392"/>
                  </a:lnTo>
                  <a:lnTo>
                    <a:pt x="16553" y="876327"/>
                  </a:lnTo>
                  <a:lnTo>
                    <a:pt x="9377" y="921921"/>
                  </a:lnTo>
                  <a:lnTo>
                    <a:pt x="4197" y="968132"/>
                  </a:lnTo>
                  <a:lnTo>
                    <a:pt x="1056" y="1014915"/>
                  </a:lnTo>
                  <a:lnTo>
                    <a:pt x="0" y="1062227"/>
                  </a:lnTo>
                  <a:lnTo>
                    <a:pt x="1056" y="1109540"/>
                  </a:lnTo>
                  <a:lnTo>
                    <a:pt x="4197" y="1156323"/>
                  </a:lnTo>
                  <a:lnTo>
                    <a:pt x="9377" y="1202534"/>
                  </a:lnTo>
                  <a:lnTo>
                    <a:pt x="16553" y="1248128"/>
                  </a:lnTo>
                  <a:lnTo>
                    <a:pt x="25680" y="1293063"/>
                  </a:lnTo>
                  <a:lnTo>
                    <a:pt x="36715" y="1337295"/>
                  </a:lnTo>
                  <a:lnTo>
                    <a:pt x="49613" y="1380782"/>
                  </a:lnTo>
                  <a:lnTo>
                    <a:pt x="64330" y="1423480"/>
                  </a:lnTo>
                  <a:lnTo>
                    <a:pt x="80823" y="1465347"/>
                  </a:lnTo>
                  <a:lnTo>
                    <a:pt x="99047" y="1506337"/>
                  </a:lnTo>
                  <a:lnTo>
                    <a:pt x="118958" y="1546410"/>
                  </a:lnTo>
                  <a:lnTo>
                    <a:pt x="140511" y="1585521"/>
                  </a:lnTo>
                  <a:lnTo>
                    <a:pt x="163664" y="1623627"/>
                  </a:lnTo>
                  <a:lnTo>
                    <a:pt x="188371" y="1660685"/>
                  </a:lnTo>
                  <a:lnTo>
                    <a:pt x="214589" y="1696653"/>
                  </a:lnTo>
                  <a:lnTo>
                    <a:pt x="242273" y="1731485"/>
                  </a:lnTo>
                  <a:lnTo>
                    <a:pt x="271380" y="1765141"/>
                  </a:lnTo>
                  <a:lnTo>
                    <a:pt x="301865" y="1797575"/>
                  </a:lnTo>
                  <a:lnTo>
                    <a:pt x="333684" y="1828746"/>
                  </a:lnTo>
                  <a:lnTo>
                    <a:pt x="366794" y="1858610"/>
                  </a:lnTo>
                  <a:lnTo>
                    <a:pt x="401150" y="1887123"/>
                  </a:lnTo>
                  <a:lnTo>
                    <a:pt x="436707" y="1914243"/>
                  </a:lnTo>
                  <a:lnTo>
                    <a:pt x="473423" y="1939926"/>
                  </a:lnTo>
                  <a:lnTo>
                    <a:pt x="511252" y="1964129"/>
                  </a:lnTo>
                  <a:lnTo>
                    <a:pt x="550151" y="1986810"/>
                  </a:lnTo>
                  <a:lnTo>
                    <a:pt x="590075" y="2007924"/>
                  </a:lnTo>
                  <a:lnTo>
                    <a:pt x="630982" y="2027428"/>
                  </a:lnTo>
                  <a:lnTo>
                    <a:pt x="672825" y="2045281"/>
                  </a:lnTo>
                  <a:lnTo>
                    <a:pt x="715562" y="2061437"/>
                  </a:lnTo>
                  <a:lnTo>
                    <a:pt x="759148" y="2075854"/>
                  </a:lnTo>
                  <a:lnTo>
                    <a:pt x="803539" y="2088489"/>
                  </a:lnTo>
                  <a:lnTo>
                    <a:pt x="848692" y="2099299"/>
                  </a:lnTo>
                  <a:lnTo>
                    <a:pt x="894561" y="2108240"/>
                  </a:lnTo>
                  <a:lnTo>
                    <a:pt x="941103" y="2115270"/>
                  </a:lnTo>
                  <a:lnTo>
                    <a:pt x="988274" y="2120344"/>
                  </a:lnTo>
                  <a:lnTo>
                    <a:pt x="1036029" y="2123420"/>
                  </a:lnTo>
                  <a:lnTo>
                    <a:pt x="1084326" y="2124455"/>
                  </a:lnTo>
                  <a:lnTo>
                    <a:pt x="1132622" y="2123420"/>
                  </a:lnTo>
                  <a:lnTo>
                    <a:pt x="1180377" y="2120344"/>
                  </a:lnTo>
                  <a:lnTo>
                    <a:pt x="1227548" y="2115270"/>
                  </a:lnTo>
                  <a:lnTo>
                    <a:pt x="1274090" y="2108240"/>
                  </a:lnTo>
                  <a:lnTo>
                    <a:pt x="1319959" y="2099299"/>
                  </a:lnTo>
                  <a:lnTo>
                    <a:pt x="1365112" y="2088489"/>
                  </a:lnTo>
                  <a:lnTo>
                    <a:pt x="1409503" y="2075854"/>
                  </a:lnTo>
                  <a:lnTo>
                    <a:pt x="1453089" y="2061437"/>
                  </a:lnTo>
                  <a:lnTo>
                    <a:pt x="1495826" y="2045281"/>
                  </a:lnTo>
                  <a:lnTo>
                    <a:pt x="1537669" y="2027428"/>
                  </a:lnTo>
                  <a:lnTo>
                    <a:pt x="1578576" y="2007924"/>
                  </a:lnTo>
                  <a:lnTo>
                    <a:pt x="1618500" y="1986810"/>
                  </a:lnTo>
                  <a:lnTo>
                    <a:pt x="1657399" y="1964129"/>
                  </a:lnTo>
                  <a:lnTo>
                    <a:pt x="1695228" y="1939926"/>
                  </a:lnTo>
                  <a:lnTo>
                    <a:pt x="1731944" y="1914243"/>
                  </a:lnTo>
                  <a:lnTo>
                    <a:pt x="1767501" y="1887123"/>
                  </a:lnTo>
                  <a:lnTo>
                    <a:pt x="1801857" y="1858610"/>
                  </a:lnTo>
                  <a:lnTo>
                    <a:pt x="1834967" y="1828746"/>
                  </a:lnTo>
                  <a:lnTo>
                    <a:pt x="1866786" y="1797575"/>
                  </a:lnTo>
                  <a:lnTo>
                    <a:pt x="1897271" y="1765141"/>
                  </a:lnTo>
                  <a:lnTo>
                    <a:pt x="1926378" y="1731485"/>
                  </a:lnTo>
                  <a:lnTo>
                    <a:pt x="1954062" y="1696653"/>
                  </a:lnTo>
                  <a:lnTo>
                    <a:pt x="1980280" y="1660685"/>
                  </a:lnTo>
                  <a:lnTo>
                    <a:pt x="2004987" y="1623627"/>
                  </a:lnTo>
                  <a:lnTo>
                    <a:pt x="2028140" y="1585521"/>
                  </a:lnTo>
                  <a:lnTo>
                    <a:pt x="2049693" y="1546410"/>
                  </a:lnTo>
                  <a:lnTo>
                    <a:pt x="2069604" y="1506337"/>
                  </a:lnTo>
                  <a:lnTo>
                    <a:pt x="2087828" y="1465347"/>
                  </a:lnTo>
                  <a:lnTo>
                    <a:pt x="2104321" y="1423480"/>
                  </a:lnTo>
                  <a:lnTo>
                    <a:pt x="2119038" y="1380782"/>
                  </a:lnTo>
                  <a:lnTo>
                    <a:pt x="2131936" y="1337295"/>
                  </a:lnTo>
                  <a:lnTo>
                    <a:pt x="2142971" y="1293063"/>
                  </a:lnTo>
                  <a:lnTo>
                    <a:pt x="2152098" y="1248128"/>
                  </a:lnTo>
                  <a:lnTo>
                    <a:pt x="2159274" y="1202534"/>
                  </a:lnTo>
                  <a:lnTo>
                    <a:pt x="2164454" y="1156323"/>
                  </a:lnTo>
                  <a:lnTo>
                    <a:pt x="2167595" y="1109540"/>
                  </a:lnTo>
                  <a:lnTo>
                    <a:pt x="2168652" y="1062227"/>
                  </a:lnTo>
                  <a:lnTo>
                    <a:pt x="2167595" y="1014915"/>
                  </a:lnTo>
                  <a:lnTo>
                    <a:pt x="2164454" y="968132"/>
                  </a:lnTo>
                  <a:lnTo>
                    <a:pt x="2159274" y="921921"/>
                  </a:lnTo>
                  <a:lnTo>
                    <a:pt x="2152098" y="876327"/>
                  </a:lnTo>
                  <a:lnTo>
                    <a:pt x="2142971" y="831392"/>
                  </a:lnTo>
                  <a:lnTo>
                    <a:pt x="2131936" y="787160"/>
                  </a:lnTo>
                  <a:lnTo>
                    <a:pt x="2119038" y="743673"/>
                  </a:lnTo>
                  <a:lnTo>
                    <a:pt x="2104321" y="700975"/>
                  </a:lnTo>
                  <a:lnTo>
                    <a:pt x="2087828" y="659108"/>
                  </a:lnTo>
                  <a:lnTo>
                    <a:pt x="2069604" y="618118"/>
                  </a:lnTo>
                  <a:lnTo>
                    <a:pt x="2049693" y="578045"/>
                  </a:lnTo>
                  <a:lnTo>
                    <a:pt x="2028140" y="538934"/>
                  </a:lnTo>
                  <a:lnTo>
                    <a:pt x="2004987" y="500828"/>
                  </a:lnTo>
                  <a:lnTo>
                    <a:pt x="1980280" y="463770"/>
                  </a:lnTo>
                  <a:lnTo>
                    <a:pt x="1954062" y="427802"/>
                  </a:lnTo>
                  <a:lnTo>
                    <a:pt x="1926378" y="392970"/>
                  </a:lnTo>
                  <a:lnTo>
                    <a:pt x="1897271" y="359314"/>
                  </a:lnTo>
                  <a:lnTo>
                    <a:pt x="1866786" y="326880"/>
                  </a:lnTo>
                  <a:lnTo>
                    <a:pt x="1834967" y="295709"/>
                  </a:lnTo>
                  <a:lnTo>
                    <a:pt x="1801857" y="265845"/>
                  </a:lnTo>
                  <a:lnTo>
                    <a:pt x="1767501" y="237332"/>
                  </a:lnTo>
                  <a:lnTo>
                    <a:pt x="1731944" y="210212"/>
                  </a:lnTo>
                  <a:lnTo>
                    <a:pt x="1695228" y="184529"/>
                  </a:lnTo>
                  <a:lnTo>
                    <a:pt x="1657399" y="160326"/>
                  </a:lnTo>
                  <a:lnTo>
                    <a:pt x="1618500" y="137645"/>
                  </a:lnTo>
                  <a:lnTo>
                    <a:pt x="1578576" y="116531"/>
                  </a:lnTo>
                  <a:lnTo>
                    <a:pt x="1537669" y="97027"/>
                  </a:lnTo>
                  <a:lnTo>
                    <a:pt x="1495826" y="79174"/>
                  </a:lnTo>
                  <a:lnTo>
                    <a:pt x="1453089" y="63018"/>
                  </a:lnTo>
                  <a:lnTo>
                    <a:pt x="1409503" y="48601"/>
                  </a:lnTo>
                  <a:lnTo>
                    <a:pt x="1365112" y="35966"/>
                  </a:lnTo>
                  <a:lnTo>
                    <a:pt x="1319959" y="25156"/>
                  </a:lnTo>
                  <a:lnTo>
                    <a:pt x="1274090" y="16215"/>
                  </a:lnTo>
                  <a:lnTo>
                    <a:pt x="1227548" y="9185"/>
                  </a:lnTo>
                  <a:lnTo>
                    <a:pt x="1180377" y="4111"/>
                  </a:lnTo>
                  <a:lnTo>
                    <a:pt x="1132622" y="1035"/>
                  </a:lnTo>
                  <a:lnTo>
                    <a:pt x="1084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547622" y="1453134"/>
              <a:ext cx="2169160" cy="2124710"/>
            </a:xfrm>
            <a:custGeom>
              <a:avLst/>
              <a:gdLst/>
              <a:ahLst/>
              <a:cxnLst/>
              <a:rect l="l" t="t" r="r" b="b"/>
              <a:pathLst>
                <a:path w="2169160" h="2124710">
                  <a:moveTo>
                    <a:pt x="0" y="1062227"/>
                  </a:moveTo>
                  <a:lnTo>
                    <a:pt x="1056" y="1014915"/>
                  </a:lnTo>
                  <a:lnTo>
                    <a:pt x="4197" y="968132"/>
                  </a:lnTo>
                  <a:lnTo>
                    <a:pt x="9377" y="921921"/>
                  </a:lnTo>
                  <a:lnTo>
                    <a:pt x="16553" y="876327"/>
                  </a:lnTo>
                  <a:lnTo>
                    <a:pt x="25680" y="831392"/>
                  </a:lnTo>
                  <a:lnTo>
                    <a:pt x="36715" y="787160"/>
                  </a:lnTo>
                  <a:lnTo>
                    <a:pt x="49613" y="743673"/>
                  </a:lnTo>
                  <a:lnTo>
                    <a:pt x="64330" y="700975"/>
                  </a:lnTo>
                  <a:lnTo>
                    <a:pt x="80823" y="659108"/>
                  </a:lnTo>
                  <a:lnTo>
                    <a:pt x="99047" y="618118"/>
                  </a:lnTo>
                  <a:lnTo>
                    <a:pt x="118958" y="578045"/>
                  </a:lnTo>
                  <a:lnTo>
                    <a:pt x="140511" y="538934"/>
                  </a:lnTo>
                  <a:lnTo>
                    <a:pt x="163664" y="500828"/>
                  </a:lnTo>
                  <a:lnTo>
                    <a:pt x="188371" y="463770"/>
                  </a:lnTo>
                  <a:lnTo>
                    <a:pt x="214589" y="427802"/>
                  </a:lnTo>
                  <a:lnTo>
                    <a:pt x="242273" y="392970"/>
                  </a:lnTo>
                  <a:lnTo>
                    <a:pt x="271380" y="359314"/>
                  </a:lnTo>
                  <a:lnTo>
                    <a:pt x="301865" y="326880"/>
                  </a:lnTo>
                  <a:lnTo>
                    <a:pt x="333684" y="295709"/>
                  </a:lnTo>
                  <a:lnTo>
                    <a:pt x="366794" y="265845"/>
                  </a:lnTo>
                  <a:lnTo>
                    <a:pt x="401150" y="237332"/>
                  </a:lnTo>
                  <a:lnTo>
                    <a:pt x="436707" y="210212"/>
                  </a:lnTo>
                  <a:lnTo>
                    <a:pt x="473423" y="184529"/>
                  </a:lnTo>
                  <a:lnTo>
                    <a:pt x="511252" y="160326"/>
                  </a:lnTo>
                  <a:lnTo>
                    <a:pt x="550151" y="137645"/>
                  </a:lnTo>
                  <a:lnTo>
                    <a:pt x="590075" y="116531"/>
                  </a:lnTo>
                  <a:lnTo>
                    <a:pt x="630982" y="97027"/>
                  </a:lnTo>
                  <a:lnTo>
                    <a:pt x="672825" y="79174"/>
                  </a:lnTo>
                  <a:lnTo>
                    <a:pt x="715562" y="63018"/>
                  </a:lnTo>
                  <a:lnTo>
                    <a:pt x="759148" y="48601"/>
                  </a:lnTo>
                  <a:lnTo>
                    <a:pt x="803539" y="35966"/>
                  </a:lnTo>
                  <a:lnTo>
                    <a:pt x="848692" y="25156"/>
                  </a:lnTo>
                  <a:lnTo>
                    <a:pt x="894561" y="16215"/>
                  </a:lnTo>
                  <a:lnTo>
                    <a:pt x="941103" y="9185"/>
                  </a:lnTo>
                  <a:lnTo>
                    <a:pt x="988274" y="4111"/>
                  </a:lnTo>
                  <a:lnTo>
                    <a:pt x="1036029" y="1035"/>
                  </a:lnTo>
                  <a:lnTo>
                    <a:pt x="1084326" y="0"/>
                  </a:lnTo>
                  <a:lnTo>
                    <a:pt x="1132622" y="1035"/>
                  </a:lnTo>
                  <a:lnTo>
                    <a:pt x="1180377" y="4111"/>
                  </a:lnTo>
                  <a:lnTo>
                    <a:pt x="1227548" y="9185"/>
                  </a:lnTo>
                  <a:lnTo>
                    <a:pt x="1274090" y="16215"/>
                  </a:lnTo>
                  <a:lnTo>
                    <a:pt x="1319959" y="25156"/>
                  </a:lnTo>
                  <a:lnTo>
                    <a:pt x="1365112" y="35966"/>
                  </a:lnTo>
                  <a:lnTo>
                    <a:pt x="1409503" y="48601"/>
                  </a:lnTo>
                  <a:lnTo>
                    <a:pt x="1453089" y="63018"/>
                  </a:lnTo>
                  <a:lnTo>
                    <a:pt x="1495826" y="79174"/>
                  </a:lnTo>
                  <a:lnTo>
                    <a:pt x="1537669" y="97027"/>
                  </a:lnTo>
                  <a:lnTo>
                    <a:pt x="1578576" y="116531"/>
                  </a:lnTo>
                  <a:lnTo>
                    <a:pt x="1618500" y="137645"/>
                  </a:lnTo>
                  <a:lnTo>
                    <a:pt x="1657399" y="160326"/>
                  </a:lnTo>
                  <a:lnTo>
                    <a:pt x="1695228" y="184529"/>
                  </a:lnTo>
                  <a:lnTo>
                    <a:pt x="1731944" y="210212"/>
                  </a:lnTo>
                  <a:lnTo>
                    <a:pt x="1767501" y="237332"/>
                  </a:lnTo>
                  <a:lnTo>
                    <a:pt x="1801857" y="265845"/>
                  </a:lnTo>
                  <a:lnTo>
                    <a:pt x="1834967" y="295709"/>
                  </a:lnTo>
                  <a:lnTo>
                    <a:pt x="1866786" y="326880"/>
                  </a:lnTo>
                  <a:lnTo>
                    <a:pt x="1897271" y="359314"/>
                  </a:lnTo>
                  <a:lnTo>
                    <a:pt x="1926378" y="392970"/>
                  </a:lnTo>
                  <a:lnTo>
                    <a:pt x="1954062" y="427802"/>
                  </a:lnTo>
                  <a:lnTo>
                    <a:pt x="1980280" y="463770"/>
                  </a:lnTo>
                  <a:lnTo>
                    <a:pt x="2004987" y="500828"/>
                  </a:lnTo>
                  <a:lnTo>
                    <a:pt x="2028140" y="538934"/>
                  </a:lnTo>
                  <a:lnTo>
                    <a:pt x="2049693" y="578045"/>
                  </a:lnTo>
                  <a:lnTo>
                    <a:pt x="2069604" y="618118"/>
                  </a:lnTo>
                  <a:lnTo>
                    <a:pt x="2087828" y="659108"/>
                  </a:lnTo>
                  <a:lnTo>
                    <a:pt x="2104321" y="700975"/>
                  </a:lnTo>
                  <a:lnTo>
                    <a:pt x="2119038" y="743673"/>
                  </a:lnTo>
                  <a:lnTo>
                    <a:pt x="2131936" y="787160"/>
                  </a:lnTo>
                  <a:lnTo>
                    <a:pt x="2142971" y="831392"/>
                  </a:lnTo>
                  <a:lnTo>
                    <a:pt x="2152098" y="876327"/>
                  </a:lnTo>
                  <a:lnTo>
                    <a:pt x="2159274" y="921921"/>
                  </a:lnTo>
                  <a:lnTo>
                    <a:pt x="2164454" y="968132"/>
                  </a:lnTo>
                  <a:lnTo>
                    <a:pt x="2167595" y="1014915"/>
                  </a:lnTo>
                  <a:lnTo>
                    <a:pt x="2168652" y="1062227"/>
                  </a:lnTo>
                  <a:lnTo>
                    <a:pt x="2167595" y="1109540"/>
                  </a:lnTo>
                  <a:lnTo>
                    <a:pt x="2164454" y="1156323"/>
                  </a:lnTo>
                  <a:lnTo>
                    <a:pt x="2159274" y="1202534"/>
                  </a:lnTo>
                  <a:lnTo>
                    <a:pt x="2152098" y="1248128"/>
                  </a:lnTo>
                  <a:lnTo>
                    <a:pt x="2142971" y="1293063"/>
                  </a:lnTo>
                  <a:lnTo>
                    <a:pt x="2131936" y="1337295"/>
                  </a:lnTo>
                  <a:lnTo>
                    <a:pt x="2119038" y="1380782"/>
                  </a:lnTo>
                  <a:lnTo>
                    <a:pt x="2104321" y="1423480"/>
                  </a:lnTo>
                  <a:lnTo>
                    <a:pt x="2087828" y="1465347"/>
                  </a:lnTo>
                  <a:lnTo>
                    <a:pt x="2069604" y="1506337"/>
                  </a:lnTo>
                  <a:lnTo>
                    <a:pt x="2049693" y="1546410"/>
                  </a:lnTo>
                  <a:lnTo>
                    <a:pt x="2028140" y="1585521"/>
                  </a:lnTo>
                  <a:lnTo>
                    <a:pt x="2004987" y="1623627"/>
                  </a:lnTo>
                  <a:lnTo>
                    <a:pt x="1980280" y="1660685"/>
                  </a:lnTo>
                  <a:lnTo>
                    <a:pt x="1954062" y="1696653"/>
                  </a:lnTo>
                  <a:lnTo>
                    <a:pt x="1926378" y="1731485"/>
                  </a:lnTo>
                  <a:lnTo>
                    <a:pt x="1897271" y="1765141"/>
                  </a:lnTo>
                  <a:lnTo>
                    <a:pt x="1866786" y="1797575"/>
                  </a:lnTo>
                  <a:lnTo>
                    <a:pt x="1834967" y="1828746"/>
                  </a:lnTo>
                  <a:lnTo>
                    <a:pt x="1801857" y="1858610"/>
                  </a:lnTo>
                  <a:lnTo>
                    <a:pt x="1767501" y="1887123"/>
                  </a:lnTo>
                  <a:lnTo>
                    <a:pt x="1731944" y="1914243"/>
                  </a:lnTo>
                  <a:lnTo>
                    <a:pt x="1695228" y="1939926"/>
                  </a:lnTo>
                  <a:lnTo>
                    <a:pt x="1657399" y="1964129"/>
                  </a:lnTo>
                  <a:lnTo>
                    <a:pt x="1618500" y="1986810"/>
                  </a:lnTo>
                  <a:lnTo>
                    <a:pt x="1578576" y="2007924"/>
                  </a:lnTo>
                  <a:lnTo>
                    <a:pt x="1537669" y="2027428"/>
                  </a:lnTo>
                  <a:lnTo>
                    <a:pt x="1495826" y="2045281"/>
                  </a:lnTo>
                  <a:lnTo>
                    <a:pt x="1453089" y="2061437"/>
                  </a:lnTo>
                  <a:lnTo>
                    <a:pt x="1409503" y="2075854"/>
                  </a:lnTo>
                  <a:lnTo>
                    <a:pt x="1365112" y="2088489"/>
                  </a:lnTo>
                  <a:lnTo>
                    <a:pt x="1319959" y="2099299"/>
                  </a:lnTo>
                  <a:lnTo>
                    <a:pt x="1274090" y="2108240"/>
                  </a:lnTo>
                  <a:lnTo>
                    <a:pt x="1227548" y="2115270"/>
                  </a:lnTo>
                  <a:lnTo>
                    <a:pt x="1180377" y="2120344"/>
                  </a:lnTo>
                  <a:lnTo>
                    <a:pt x="1132622" y="2123420"/>
                  </a:lnTo>
                  <a:lnTo>
                    <a:pt x="1084326" y="2124455"/>
                  </a:lnTo>
                  <a:lnTo>
                    <a:pt x="1036029" y="2123420"/>
                  </a:lnTo>
                  <a:lnTo>
                    <a:pt x="988274" y="2120344"/>
                  </a:lnTo>
                  <a:lnTo>
                    <a:pt x="941103" y="2115270"/>
                  </a:lnTo>
                  <a:lnTo>
                    <a:pt x="894561" y="2108240"/>
                  </a:lnTo>
                  <a:lnTo>
                    <a:pt x="848692" y="2099299"/>
                  </a:lnTo>
                  <a:lnTo>
                    <a:pt x="803539" y="2088489"/>
                  </a:lnTo>
                  <a:lnTo>
                    <a:pt x="759148" y="2075854"/>
                  </a:lnTo>
                  <a:lnTo>
                    <a:pt x="715562" y="2061437"/>
                  </a:lnTo>
                  <a:lnTo>
                    <a:pt x="672825" y="2045281"/>
                  </a:lnTo>
                  <a:lnTo>
                    <a:pt x="630982" y="2027428"/>
                  </a:lnTo>
                  <a:lnTo>
                    <a:pt x="590075" y="2007924"/>
                  </a:lnTo>
                  <a:lnTo>
                    <a:pt x="550151" y="1986810"/>
                  </a:lnTo>
                  <a:lnTo>
                    <a:pt x="511252" y="1964129"/>
                  </a:lnTo>
                  <a:lnTo>
                    <a:pt x="473423" y="1939926"/>
                  </a:lnTo>
                  <a:lnTo>
                    <a:pt x="436707" y="1914243"/>
                  </a:lnTo>
                  <a:lnTo>
                    <a:pt x="401150" y="1887123"/>
                  </a:lnTo>
                  <a:lnTo>
                    <a:pt x="366794" y="1858610"/>
                  </a:lnTo>
                  <a:lnTo>
                    <a:pt x="333684" y="1828746"/>
                  </a:lnTo>
                  <a:lnTo>
                    <a:pt x="301865" y="1797575"/>
                  </a:lnTo>
                  <a:lnTo>
                    <a:pt x="271380" y="1765141"/>
                  </a:lnTo>
                  <a:lnTo>
                    <a:pt x="242273" y="1731485"/>
                  </a:lnTo>
                  <a:lnTo>
                    <a:pt x="214589" y="1696653"/>
                  </a:lnTo>
                  <a:lnTo>
                    <a:pt x="188371" y="1660685"/>
                  </a:lnTo>
                  <a:lnTo>
                    <a:pt x="163664" y="1623627"/>
                  </a:lnTo>
                  <a:lnTo>
                    <a:pt x="140511" y="1585521"/>
                  </a:lnTo>
                  <a:lnTo>
                    <a:pt x="118958" y="1546410"/>
                  </a:lnTo>
                  <a:lnTo>
                    <a:pt x="99047" y="1506337"/>
                  </a:lnTo>
                  <a:lnTo>
                    <a:pt x="80823" y="1465347"/>
                  </a:lnTo>
                  <a:lnTo>
                    <a:pt x="64330" y="1423480"/>
                  </a:lnTo>
                  <a:lnTo>
                    <a:pt x="49613" y="1380782"/>
                  </a:lnTo>
                  <a:lnTo>
                    <a:pt x="36715" y="1337295"/>
                  </a:lnTo>
                  <a:lnTo>
                    <a:pt x="25680" y="1293063"/>
                  </a:lnTo>
                  <a:lnTo>
                    <a:pt x="16553" y="1248128"/>
                  </a:lnTo>
                  <a:lnTo>
                    <a:pt x="9377" y="1202534"/>
                  </a:lnTo>
                  <a:lnTo>
                    <a:pt x="4197" y="1156323"/>
                  </a:lnTo>
                  <a:lnTo>
                    <a:pt x="1056" y="1109540"/>
                  </a:lnTo>
                  <a:lnTo>
                    <a:pt x="0" y="106222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003805" y="2586354"/>
            <a:ext cx="1268095" cy="793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68007E"/>
                </a:solidFill>
                <a:latin typeface="Calibri"/>
                <a:cs typeface="Calibri"/>
              </a:rPr>
              <a:t>Good</a:t>
            </a:r>
            <a:r>
              <a:rPr dirty="0" sz="1800" spc="-90" b="1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68007E"/>
                </a:solidFill>
                <a:latin typeface="Calibri"/>
                <a:cs typeface="Calibri"/>
              </a:rPr>
              <a:t>Clinical </a:t>
            </a:r>
            <a:r>
              <a:rPr dirty="0" sz="1800" spc="-390" b="1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68007E"/>
                </a:solidFill>
                <a:latin typeface="Calibri"/>
                <a:cs typeface="Calibri"/>
              </a:rPr>
              <a:t>Practices</a:t>
            </a:r>
            <a:endParaRPr sz="18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  <a:spcBef>
                <a:spcPts val="40"/>
              </a:spcBef>
            </a:pPr>
            <a:r>
              <a:rPr dirty="0" sz="1400" spc="-5">
                <a:solidFill>
                  <a:srgbClr val="68007E"/>
                </a:solidFill>
                <a:latin typeface="Calibri"/>
                <a:cs typeface="Calibri"/>
              </a:rPr>
              <a:t>Compliant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330452" y="1572767"/>
            <a:ext cx="2723515" cy="4944110"/>
            <a:chOff x="1330452" y="1572767"/>
            <a:chExt cx="2723515" cy="494411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2368" y="1572767"/>
              <a:ext cx="897636" cy="85648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67256" y="2506979"/>
              <a:ext cx="1908810" cy="635"/>
            </a:xfrm>
            <a:custGeom>
              <a:avLst/>
              <a:gdLst/>
              <a:ahLst/>
              <a:cxnLst/>
              <a:rect l="l" t="t" r="r" b="b"/>
              <a:pathLst>
                <a:path w="1908810" h="635">
                  <a:moveTo>
                    <a:pt x="0" y="0"/>
                  </a:moveTo>
                  <a:lnTo>
                    <a:pt x="1908302" y="381"/>
                  </a:lnTo>
                </a:path>
              </a:pathLst>
            </a:custGeom>
            <a:ln w="9525">
              <a:solidFill>
                <a:srgbClr val="68007E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0452" y="3845051"/>
              <a:ext cx="2723388" cy="267157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449324" y="3963923"/>
              <a:ext cx="2490470" cy="2438400"/>
            </a:xfrm>
            <a:custGeom>
              <a:avLst/>
              <a:gdLst/>
              <a:ahLst/>
              <a:cxnLst/>
              <a:rect l="l" t="t" r="r" b="b"/>
              <a:pathLst>
                <a:path w="2490470" h="2438400">
                  <a:moveTo>
                    <a:pt x="1245108" y="0"/>
                  </a:moveTo>
                  <a:lnTo>
                    <a:pt x="1196213" y="922"/>
                  </a:lnTo>
                  <a:lnTo>
                    <a:pt x="1147796" y="3668"/>
                  </a:lnTo>
                  <a:lnTo>
                    <a:pt x="1099892" y="8202"/>
                  </a:lnTo>
                  <a:lnTo>
                    <a:pt x="1052535" y="14491"/>
                  </a:lnTo>
                  <a:lnTo>
                    <a:pt x="1005759" y="22501"/>
                  </a:lnTo>
                  <a:lnTo>
                    <a:pt x="959600" y="32199"/>
                  </a:lnTo>
                  <a:lnTo>
                    <a:pt x="914091" y="43550"/>
                  </a:lnTo>
                  <a:lnTo>
                    <a:pt x="869267" y="56520"/>
                  </a:lnTo>
                  <a:lnTo>
                    <a:pt x="825164" y="71076"/>
                  </a:lnTo>
                  <a:lnTo>
                    <a:pt x="781815" y="87184"/>
                  </a:lnTo>
                  <a:lnTo>
                    <a:pt x="739255" y="104809"/>
                  </a:lnTo>
                  <a:lnTo>
                    <a:pt x="697518" y="123919"/>
                  </a:lnTo>
                  <a:lnTo>
                    <a:pt x="656640" y="144478"/>
                  </a:lnTo>
                  <a:lnTo>
                    <a:pt x="616655" y="166454"/>
                  </a:lnTo>
                  <a:lnTo>
                    <a:pt x="577597" y="189812"/>
                  </a:lnTo>
                  <a:lnTo>
                    <a:pt x="539502" y="214519"/>
                  </a:lnTo>
                  <a:lnTo>
                    <a:pt x="502402" y="240540"/>
                  </a:lnTo>
                  <a:lnTo>
                    <a:pt x="466335" y="267841"/>
                  </a:lnTo>
                  <a:lnTo>
                    <a:pt x="431333" y="296390"/>
                  </a:lnTo>
                  <a:lnTo>
                    <a:pt x="397431" y="326151"/>
                  </a:lnTo>
                  <a:lnTo>
                    <a:pt x="364664" y="357092"/>
                  </a:lnTo>
                  <a:lnTo>
                    <a:pt x="333067" y="389177"/>
                  </a:lnTo>
                  <a:lnTo>
                    <a:pt x="302674" y="422374"/>
                  </a:lnTo>
                  <a:lnTo>
                    <a:pt x="273520" y="456649"/>
                  </a:lnTo>
                  <a:lnTo>
                    <a:pt x="245639" y="491966"/>
                  </a:lnTo>
                  <a:lnTo>
                    <a:pt x="219066" y="528294"/>
                  </a:lnTo>
                  <a:lnTo>
                    <a:pt x="193835" y="565597"/>
                  </a:lnTo>
                  <a:lnTo>
                    <a:pt x="169982" y="603842"/>
                  </a:lnTo>
                  <a:lnTo>
                    <a:pt x="147540" y="642995"/>
                  </a:lnTo>
                  <a:lnTo>
                    <a:pt x="126545" y="683023"/>
                  </a:lnTo>
                  <a:lnTo>
                    <a:pt x="107030" y="723890"/>
                  </a:lnTo>
                  <a:lnTo>
                    <a:pt x="89031" y="765564"/>
                  </a:lnTo>
                  <a:lnTo>
                    <a:pt x="72582" y="808010"/>
                  </a:lnTo>
                  <a:lnTo>
                    <a:pt x="57718" y="851195"/>
                  </a:lnTo>
                  <a:lnTo>
                    <a:pt x="44472" y="895085"/>
                  </a:lnTo>
                  <a:lnTo>
                    <a:pt x="32881" y="939645"/>
                  </a:lnTo>
                  <a:lnTo>
                    <a:pt x="22978" y="984843"/>
                  </a:lnTo>
                  <a:lnTo>
                    <a:pt x="14798" y="1030644"/>
                  </a:lnTo>
                  <a:lnTo>
                    <a:pt x="8376" y="1077013"/>
                  </a:lnTo>
                  <a:lnTo>
                    <a:pt x="3745" y="1123919"/>
                  </a:lnTo>
                  <a:lnTo>
                    <a:pt x="942" y="1171325"/>
                  </a:lnTo>
                  <a:lnTo>
                    <a:pt x="0" y="1219200"/>
                  </a:lnTo>
                  <a:lnTo>
                    <a:pt x="942" y="1267073"/>
                  </a:lnTo>
                  <a:lnTo>
                    <a:pt x="3745" y="1314479"/>
                  </a:lnTo>
                  <a:lnTo>
                    <a:pt x="8376" y="1361383"/>
                  </a:lnTo>
                  <a:lnTo>
                    <a:pt x="14798" y="1407752"/>
                  </a:lnTo>
                  <a:lnTo>
                    <a:pt x="22978" y="1453552"/>
                  </a:lnTo>
                  <a:lnTo>
                    <a:pt x="32881" y="1498750"/>
                  </a:lnTo>
                  <a:lnTo>
                    <a:pt x="44472" y="1543310"/>
                  </a:lnTo>
                  <a:lnTo>
                    <a:pt x="57718" y="1587199"/>
                  </a:lnTo>
                  <a:lnTo>
                    <a:pt x="72582" y="1630384"/>
                  </a:lnTo>
                  <a:lnTo>
                    <a:pt x="89031" y="1672830"/>
                  </a:lnTo>
                  <a:lnTo>
                    <a:pt x="107030" y="1714504"/>
                  </a:lnTo>
                  <a:lnTo>
                    <a:pt x="126545" y="1755371"/>
                  </a:lnTo>
                  <a:lnTo>
                    <a:pt x="147540" y="1795398"/>
                  </a:lnTo>
                  <a:lnTo>
                    <a:pt x="169982" y="1834551"/>
                  </a:lnTo>
                  <a:lnTo>
                    <a:pt x="193835" y="1872796"/>
                  </a:lnTo>
                  <a:lnTo>
                    <a:pt x="219066" y="1910100"/>
                  </a:lnTo>
                  <a:lnTo>
                    <a:pt x="245639" y="1946427"/>
                  </a:lnTo>
                  <a:lnTo>
                    <a:pt x="273520" y="1981745"/>
                  </a:lnTo>
                  <a:lnTo>
                    <a:pt x="302674" y="2016020"/>
                  </a:lnTo>
                  <a:lnTo>
                    <a:pt x="333067" y="2049217"/>
                  </a:lnTo>
                  <a:lnTo>
                    <a:pt x="364664" y="2081302"/>
                  </a:lnTo>
                  <a:lnTo>
                    <a:pt x="397431" y="2112243"/>
                  </a:lnTo>
                  <a:lnTo>
                    <a:pt x="431333" y="2142005"/>
                  </a:lnTo>
                  <a:lnTo>
                    <a:pt x="466335" y="2170554"/>
                  </a:lnTo>
                  <a:lnTo>
                    <a:pt x="502402" y="2197856"/>
                  </a:lnTo>
                  <a:lnTo>
                    <a:pt x="539502" y="2223877"/>
                  </a:lnTo>
                  <a:lnTo>
                    <a:pt x="577597" y="2248584"/>
                  </a:lnTo>
                  <a:lnTo>
                    <a:pt x="616655" y="2271942"/>
                  </a:lnTo>
                  <a:lnTo>
                    <a:pt x="656640" y="2293918"/>
                  </a:lnTo>
                  <a:lnTo>
                    <a:pt x="697518" y="2314478"/>
                  </a:lnTo>
                  <a:lnTo>
                    <a:pt x="739255" y="2333588"/>
                  </a:lnTo>
                  <a:lnTo>
                    <a:pt x="781815" y="2351213"/>
                  </a:lnTo>
                  <a:lnTo>
                    <a:pt x="825164" y="2367321"/>
                  </a:lnTo>
                  <a:lnTo>
                    <a:pt x="869267" y="2381878"/>
                  </a:lnTo>
                  <a:lnTo>
                    <a:pt x="914091" y="2394848"/>
                  </a:lnTo>
                  <a:lnTo>
                    <a:pt x="959600" y="2406199"/>
                  </a:lnTo>
                  <a:lnTo>
                    <a:pt x="1005759" y="2415897"/>
                  </a:lnTo>
                  <a:lnTo>
                    <a:pt x="1052535" y="2423908"/>
                  </a:lnTo>
                  <a:lnTo>
                    <a:pt x="1099892" y="2430197"/>
                  </a:lnTo>
                  <a:lnTo>
                    <a:pt x="1147796" y="2434731"/>
                  </a:lnTo>
                  <a:lnTo>
                    <a:pt x="1196213" y="2437477"/>
                  </a:lnTo>
                  <a:lnTo>
                    <a:pt x="1245108" y="2438400"/>
                  </a:lnTo>
                  <a:lnTo>
                    <a:pt x="1294002" y="2437477"/>
                  </a:lnTo>
                  <a:lnTo>
                    <a:pt x="1342419" y="2434731"/>
                  </a:lnTo>
                  <a:lnTo>
                    <a:pt x="1390323" y="2430197"/>
                  </a:lnTo>
                  <a:lnTo>
                    <a:pt x="1437680" y="2423908"/>
                  </a:lnTo>
                  <a:lnTo>
                    <a:pt x="1484456" y="2415897"/>
                  </a:lnTo>
                  <a:lnTo>
                    <a:pt x="1530615" y="2406199"/>
                  </a:lnTo>
                  <a:lnTo>
                    <a:pt x="1576124" y="2394848"/>
                  </a:lnTo>
                  <a:lnTo>
                    <a:pt x="1620948" y="2381878"/>
                  </a:lnTo>
                  <a:lnTo>
                    <a:pt x="1665051" y="2367321"/>
                  </a:lnTo>
                  <a:lnTo>
                    <a:pt x="1708400" y="2351213"/>
                  </a:lnTo>
                  <a:lnTo>
                    <a:pt x="1750960" y="2333588"/>
                  </a:lnTo>
                  <a:lnTo>
                    <a:pt x="1792697" y="2314478"/>
                  </a:lnTo>
                  <a:lnTo>
                    <a:pt x="1833575" y="2293918"/>
                  </a:lnTo>
                  <a:lnTo>
                    <a:pt x="1873560" y="2271942"/>
                  </a:lnTo>
                  <a:lnTo>
                    <a:pt x="1912618" y="2248584"/>
                  </a:lnTo>
                  <a:lnTo>
                    <a:pt x="1950713" y="2223877"/>
                  </a:lnTo>
                  <a:lnTo>
                    <a:pt x="1987813" y="2197856"/>
                  </a:lnTo>
                  <a:lnTo>
                    <a:pt x="2023880" y="2170554"/>
                  </a:lnTo>
                  <a:lnTo>
                    <a:pt x="2058882" y="2142005"/>
                  </a:lnTo>
                  <a:lnTo>
                    <a:pt x="2092784" y="2112243"/>
                  </a:lnTo>
                  <a:lnTo>
                    <a:pt x="2125551" y="2081302"/>
                  </a:lnTo>
                  <a:lnTo>
                    <a:pt x="2157148" y="2049217"/>
                  </a:lnTo>
                  <a:lnTo>
                    <a:pt x="2187541" y="2016020"/>
                  </a:lnTo>
                  <a:lnTo>
                    <a:pt x="2216695" y="1981745"/>
                  </a:lnTo>
                  <a:lnTo>
                    <a:pt x="2244576" y="1946427"/>
                  </a:lnTo>
                  <a:lnTo>
                    <a:pt x="2271149" y="1910100"/>
                  </a:lnTo>
                  <a:lnTo>
                    <a:pt x="2296380" y="1872796"/>
                  </a:lnTo>
                  <a:lnTo>
                    <a:pt x="2320233" y="1834551"/>
                  </a:lnTo>
                  <a:lnTo>
                    <a:pt x="2342675" y="1795398"/>
                  </a:lnTo>
                  <a:lnTo>
                    <a:pt x="2363670" y="1755371"/>
                  </a:lnTo>
                  <a:lnTo>
                    <a:pt x="2383185" y="1714504"/>
                  </a:lnTo>
                  <a:lnTo>
                    <a:pt x="2401184" y="1672830"/>
                  </a:lnTo>
                  <a:lnTo>
                    <a:pt x="2417633" y="1630384"/>
                  </a:lnTo>
                  <a:lnTo>
                    <a:pt x="2432497" y="1587199"/>
                  </a:lnTo>
                  <a:lnTo>
                    <a:pt x="2445743" y="1543310"/>
                  </a:lnTo>
                  <a:lnTo>
                    <a:pt x="2457334" y="1498750"/>
                  </a:lnTo>
                  <a:lnTo>
                    <a:pt x="2467237" y="1453552"/>
                  </a:lnTo>
                  <a:lnTo>
                    <a:pt x="2475417" y="1407752"/>
                  </a:lnTo>
                  <a:lnTo>
                    <a:pt x="2481839" y="1361383"/>
                  </a:lnTo>
                  <a:lnTo>
                    <a:pt x="2486470" y="1314479"/>
                  </a:lnTo>
                  <a:lnTo>
                    <a:pt x="2489273" y="1267073"/>
                  </a:lnTo>
                  <a:lnTo>
                    <a:pt x="2490216" y="1219200"/>
                  </a:lnTo>
                  <a:lnTo>
                    <a:pt x="2489273" y="1171325"/>
                  </a:lnTo>
                  <a:lnTo>
                    <a:pt x="2486470" y="1123919"/>
                  </a:lnTo>
                  <a:lnTo>
                    <a:pt x="2481839" y="1077013"/>
                  </a:lnTo>
                  <a:lnTo>
                    <a:pt x="2475417" y="1030644"/>
                  </a:lnTo>
                  <a:lnTo>
                    <a:pt x="2467237" y="984843"/>
                  </a:lnTo>
                  <a:lnTo>
                    <a:pt x="2457334" y="939645"/>
                  </a:lnTo>
                  <a:lnTo>
                    <a:pt x="2445743" y="895085"/>
                  </a:lnTo>
                  <a:lnTo>
                    <a:pt x="2432497" y="851195"/>
                  </a:lnTo>
                  <a:lnTo>
                    <a:pt x="2417633" y="808010"/>
                  </a:lnTo>
                  <a:lnTo>
                    <a:pt x="2401184" y="765564"/>
                  </a:lnTo>
                  <a:lnTo>
                    <a:pt x="2383185" y="723890"/>
                  </a:lnTo>
                  <a:lnTo>
                    <a:pt x="2363670" y="683023"/>
                  </a:lnTo>
                  <a:lnTo>
                    <a:pt x="2342675" y="642995"/>
                  </a:lnTo>
                  <a:lnTo>
                    <a:pt x="2320233" y="603842"/>
                  </a:lnTo>
                  <a:lnTo>
                    <a:pt x="2296380" y="565597"/>
                  </a:lnTo>
                  <a:lnTo>
                    <a:pt x="2271149" y="528294"/>
                  </a:lnTo>
                  <a:lnTo>
                    <a:pt x="2244576" y="491966"/>
                  </a:lnTo>
                  <a:lnTo>
                    <a:pt x="2216695" y="456649"/>
                  </a:lnTo>
                  <a:lnTo>
                    <a:pt x="2187541" y="422374"/>
                  </a:lnTo>
                  <a:lnTo>
                    <a:pt x="2157148" y="389177"/>
                  </a:lnTo>
                  <a:lnTo>
                    <a:pt x="2125551" y="357092"/>
                  </a:lnTo>
                  <a:lnTo>
                    <a:pt x="2092784" y="326151"/>
                  </a:lnTo>
                  <a:lnTo>
                    <a:pt x="2058882" y="296390"/>
                  </a:lnTo>
                  <a:lnTo>
                    <a:pt x="2023880" y="267841"/>
                  </a:lnTo>
                  <a:lnTo>
                    <a:pt x="1987813" y="240540"/>
                  </a:lnTo>
                  <a:lnTo>
                    <a:pt x="1950713" y="214519"/>
                  </a:lnTo>
                  <a:lnTo>
                    <a:pt x="1912618" y="189812"/>
                  </a:lnTo>
                  <a:lnTo>
                    <a:pt x="1873560" y="166454"/>
                  </a:lnTo>
                  <a:lnTo>
                    <a:pt x="1833575" y="144478"/>
                  </a:lnTo>
                  <a:lnTo>
                    <a:pt x="1792697" y="123919"/>
                  </a:lnTo>
                  <a:lnTo>
                    <a:pt x="1750960" y="104809"/>
                  </a:lnTo>
                  <a:lnTo>
                    <a:pt x="1708400" y="87184"/>
                  </a:lnTo>
                  <a:lnTo>
                    <a:pt x="1665051" y="71076"/>
                  </a:lnTo>
                  <a:lnTo>
                    <a:pt x="1620948" y="56520"/>
                  </a:lnTo>
                  <a:lnTo>
                    <a:pt x="1576124" y="43550"/>
                  </a:lnTo>
                  <a:lnTo>
                    <a:pt x="1530615" y="32199"/>
                  </a:lnTo>
                  <a:lnTo>
                    <a:pt x="1484456" y="22501"/>
                  </a:lnTo>
                  <a:lnTo>
                    <a:pt x="1437680" y="14491"/>
                  </a:lnTo>
                  <a:lnTo>
                    <a:pt x="1390323" y="8202"/>
                  </a:lnTo>
                  <a:lnTo>
                    <a:pt x="1342419" y="3668"/>
                  </a:lnTo>
                  <a:lnTo>
                    <a:pt x="1294002" y="922"/>
                  </a:lnTo>
                  <a:lnTo>
                    <a:pt x="1245108" y="0"/>
                  </a:lnTo>
                  <a:close/>
                </a:path>
              </a:pathLst>
            </a:custGeom>
            <a:solidFill>
              <a:srgbClr val="E2D1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449324" y="3963923"/>
              <a:ext cx="2490470" cy="2438400"/>
            </a:xfrm>
            <a:custGeom>
              <a:avLst/>
              <a:gdLst/>
              <a:ahLst/>
              <a:cxnLst/>
              <a:rect l="l" t="t" r="r" b="b"/>
              <a:pathLst>
                <a:path w="2490470" h="2438400">
                  <a:moveTo>
                    <a:pt x="0" y="1219200"/>
                  </a:moveTo>
                  <a:lnTo>
                    <a:pt x="942" y="1171325"/>
                  </a:lnTo>
                  <a:lnTo>
                    <a:pt x="3745" y="1123919"/>
                  </a:lnTo>
                  <a:lnTo>
                    <a:pt x="8376" y="1077013"/>
                  </a:lnTo>
                  <a:lnTo>
                    <a:pt x="14798" y="1030644"/>
                  </a:lnTo>
                  <a:lnTo>
                    <a:pt x="22978" y="984843"/>
                  </a:lnTo>
                  <a:lnTo>
                    <a:pt x="32881" y="939645"/>
                  </a:lnTo>
                  <a:lnTo>
                    <a:pt x="44472" y="895085"/>
                  </a:lnTo>
                  <a:lnTo>
                    <a:pt x="57718" y="851195"/>
                  </a:lnTo>
                  <a:lnTo>
                    <a:pt x="72582" y="808010"/>
                  </a:lnTo>
                  <a:lnTo>
                    <a:pt x="89031" y="765564"/>
                  </a:lnTo>
                  <a:lnTo>
                    <a:pt x="107030" y="723890"/>
                  </a:lnTo>
                  <a:lnTo>
                    <a:pt x="126545" y="683023"/>
                  </a:lnTo>
                  <a:lnTo>
                    <a:pt x="147540" y="642995"/>
                  </a:lnTo>
                  <a:lnTo>
                    <a:pt x="169982" y="603842"/>
                  </a:lnTo>
                  <a:lnTo>
                    <a:pt x="193835" y="565597"/>
                  </a:lnTo>
                  <a:lnTo>
                    <a:pt x="219066" y="528294"/>
                  </a:lnTo>
                  <a:lnTo>
                    <a:pt x="245639" y="491966"/>
                  </a:lnTo>
                  <a:lnTo>
                    <a:pt x="273520" y="456649"/>
                  </a:lnTo>
                  <a:lnTo>
                    <a:pt x="302674" y="422374"/>
                  </a:lnTo>
                  <a:lnTo>
                    <a:pt x="333067" y="389177"/>
                  </a:lnTo>
                  <a:lnTo>
                    <a:pt x="364664" y="357092"/>
                  </a:lnTo>
                  <a:lnTo>
                    <a:pt x="397431" y="326151"/>
                  </a:lnTo>
                  <a:lnTo>
                    <a:pt x="431333" y="296390"/>
                  </a:lnTo>
                  <a:lnTo>
                    <a:pt x="466335" y="267841"/>
                  </a:lnTo>
                  <a:lnTo>
                    <a:pt x="502402" y="240540"/>
                  </a:lnTo>
                  <a:lnTo>
                    <a:pt x="539502" y="214519"/>
                  </a:lnTo>
                  <a:lnTo>
                    <a:pt x="577597" y="189812"/>
                  </a:lnTo>
                  <a:lnTo>
                    <a:pt x="616655" y="166454"/>
                  </a:lnTo>
                  <a:lnTo>
                    <a:pt x="656640" y="144478"/>
                  </a:lnTo>
                  <a:lnTo>
                    <a:pt x="697518" y="123919"/>
                  </a:lnTo>
                  <a:lnTo>
                    <a:pt x="739255" y="104809"/>
                  </a:lnTo>
                  <a:lnTo>
                    <a:pt x="781815" y="87184"/>
                  </a:lnTo>
                  <a:lnTo>
                    <a:pt x="825164" y="71076"/>
                  </a:lnTo>
                  <a:lnTo>
                    <a:pt x="869267" y="56520"/>
                  </a:lnTo>
                  <a:lnTo>
                    <a:pt x="914091" y="43550"/>
                  </a:lnTo>
                  <a:lnTo>
                    <a:pt x="959600" y="32199"/>
                  </a:lnTo>
                  <a:lnTo>
                    <a:pt x="1005759" y="22501"/>
                  </a:lnTo>
                  <a:lnTo>
                    <a:pt x="1052535" y="14491"/>
                  </a:lnTo>
                  <a:lnTo>
                    <a:pt x="1099892" y="8202"/>
                  </a:lnTo>
                  <a:lnTo>
                    <a:pt x="1147796" y="3668"/>
                  </a:lnTo>
                  <a:lnTo>
                    <a:pt x="1196213" y="922"/>
                  </a:lnTo>
                  <a:lnTo>
                    <a:pt x="1245108" y="0"/>
                  </a:lnTo>
                  <a:lnTo>
                    <a:pt x="1294002" y="922"/>
                  </a:lnTo>
                  <a:lnTo>
                    <a:pt x="1342419" y="3668"/>
                  </a:lnTo>
                  <a:lnTo>
                    <a:pt x="1390323" y="8202"/>
                  </a:lnTo>
                  <a:lnTo>
                    <a:pt x="1437680" y="14491"/>
                  </a:lnTo>
                  <a:lnTo>
                    <a:pt x="1484456" y="22501"/>
                  </a:lnTo>
                  <a:lnTo>
                    <a:pt x="1530615" y="32199"/>
                  </a:lnTo>
                  <a:lnTo>
                    <a:pt x="1576124" y="43550"/>
                  </a:lnTo>
                  <a:lnTo>
                    <a:pt x="1620948" y="56520"/>
                  </a:lnTo>
                  <a:lnTo>
                    <a:pt x="1665051" y="71076"/>
                  </a:lnTo>
                  <a:lnTo>
                    <a:pt x="1708400" y="87184"/>
                  </a:lnTo>
                  <a:lnTo>
                    <a:pt x="1750960" y="104809"/>
                  </a:lnTo>
                  <a:lnTo>
                    <a:pt x="1792697" y="123919"/>
                  </a:lnTo>
                  <a:lnTo>
                    <a:pt x="1833575" y="144478"/>
                  </a:lnTo>
                  <a:lnTo>
                    <a:pt x="1873560" y="166454"/>
                  </a:lnTo>
                  <a:lnTo>
                    <a:pt x="1912618" y="189812"/>
                  </a:lnTo>
                  <a:lnTo>
                    <a:pt x="1950713" y="214519"/>
                  </a:lnTo>
                  <a:lnTo>
                    <a:pt x="1987813" y="240540"/>
                  </a:lnTo>
                  <a:lnTo>
                    <a:pt x="2023880" y="267841"/>
                  </a:lnTo>
                  <a:lnTo>
                    <a:pt x="2058882" y="296390"/>
                  </a:lnTo>
                  <a:lnTo>
                    <a:pt x="2092784" y="326151"/>
                  </a:lnTo>
                  <a:lnTo>
                    <a:pt x="2125551" y="357092"/>
                  </a:lnTo>
                  <a:lnTo>
                    <a:pt x="2157148" y="389177"/>
                  </a:lnTo>
                  <a:lnTo>
                    <a:pt x="2187541" y="422374"/>
                  </a:lnTo>
                  <a:lnTo>
                    <a:pt x="2216695" y="456649"/>
                  </a:lnTo>
                  <a:lnTo>
                    <a:pt x="2244576" y="491966"/>
                  </a:lnTo>
                  <a:lnTo>
                    <a:pt x="2271149" y="528294"/>
                  </a:lnTo>
                  <a:lnTo>
                    <a:pt x="2296380" y="565597"/>
                  </a:lnTo>
                  <a:lnTo>
                    <a:pt x="2320233" y="603842"/>
                  </a:lnTo>
                  <a:lnTo>
                    <a:pt x="2342675" y="642995"/>
                  </a:lnTo>
                  <a:lnTo>
                    <a:pt x="2363670" y="683023"/>
                  </a:lnTo>
                  <a:lnTo>
                    <a:pt x="2383185" y="723890"/>
                  </a:lnTo>
                  <a:lnTo>
                    <a:pt x="2401184" y="765564"/>
                  </a:lnTo>
                  <a:lnTo>
                    <a:pt x="2417633" y="808010"/>
                  </a:lnTo>
                  <a:lnTo>
                    <a:pt x="2432497" y="851195"/>
                  </a:lnTo>
                  <a:lnTo>
                    <a:pt x="2445743" y="895085"/>
                  </a:lnTo>
                  <a:lnTo>
                    <a:pt x="2457334" y="939645"/>
                  </a:lnTo>
                  <a:lnTo>
                    <a:pt x="2467237" y="984843"/>
                  </a:lnTo>
                  <a:lnTo>
                    <a:pt x="2475417" y="1030644"/>
                  </a:lnTo>
                  <a:lnTo>
                    <a:pt x="2481839" y="1077013"/>
                  </a:lnTo>
                  <a:lnTo>
                    <a:pt x="2486470" y="1123919"/>
                  </a:lnTo>
                  <a:lnTo>
                    <a:pt x="2489273" y="1171325"/>
                  </a:lnTo>
                  <a:lnTo>
                    <a:pt x="2490216" y="1219200"/>
                  </a:lnTo>
                  <a:lnTo>
                    <a:pt x="2489273" y="1267073"/>
                  </a:lnTo>
                  <a:lnTo>
                    <a:pt x="2486470" y="1314479"/>
                  </a:lnTo>
                  <a:lnTo>
                    <a:pt x="2481839" y="1361383"/>
                  </a:lnTo>
                  <a:lnTo>
                    <a:pt x="2475417" y="1407752"/>
                  </a:lnTo>
                  <a:lnTo>
                    <a:pt x="2467237" y="1453552"/>
                  </a:lnTo>
                  <a:lnTo>
                    <a:pt x="2457334" y="1498750"/>
                  </a:lnTo>
                  <a:lnTo>
                    <a:pt x="2445743" y="1543310"/>
                  </a:lnTo>
                  <a:lnTo>
                    <a:pt x="2432497" y="1587199"/>
                  </a:lnTo>
                  <a:lnTo>
                    <a:pt x="2417633" y="1630384"/>
                  </a:lnTo>
                  <a:lnTo>
                    <a:pt x="2401184" y="1672830"/>
                  </a:lnTo>
                  <a:lnTo>
                    <a:pt x="2383185" y="1714504"/>
                  </a:lnTo>
                  <a:lnTo>
                    <a:pt x="2363670" y="1755371"/>
                  </a:lnTo>
                  <a:lnTo>
                    <a:pt x="2342675" y="1795398"/>
                  </a:lnTo>
                  <a:lnTo>
                    <a:pt x="2320233" y="1834551"/>
                  </a:lnTo>
                  <a:lnTo>
                    <a:pt x="2296380" y="1872796"/>
                  </a:lnTo>
                  <a:lnTo>
                    <a:pt x="2271149" y="1910100"/>
                  </a:lnTo>
                  <a:lnTo>
                    <a:pt x="2244576" y="1946427"/>
                  </a:lnTo>
                  <a:lnTo>
                    <a:pt x="2216695" y="1981745"/>
                  </a:lnTo>
                  <a:lnTo>
                    <a:pt x="2187541" y="2016020"/>
                  </a:lnTo>
                  <a:lnTo>
                    <a:pt x="2157148" y="2049217"/>
                  </a:lnTo>
                  <a:lnTo>
                    <a:pt x="2125551" y="2081302"/>
                  </a:lnTo>
                  <a:lnTo>
                    <a:pt x="2092784" y="2112243"/>
                  </a:lnTo>
                  <a:lnTo>
                    <a:pt x="2058882" y="2142005"/>
                  </a:lnTo>
                  <a:lnTo>
                    <a:pt x="2023880" y="2170554"/>
                  </a:lnTo>
                  <a:lnTo>
                    <a:pt x="1987813" y="2197856"/>
                  </a:lnTo>
                  <a:lnTo>
                    <a:pt x="1950713" y="2223877"/>
                  </a:lnTo>
                  <a:lnTo>
                    <a:pt x="1912618" y="2248584"/>
                  </a:lnTo>
                  <a:lnTo>
                    <a:pt x="1873560" y="2271942"/>
                  </a:lnTo>
                  <a:lnTo>
                    <a:pt x="1833575" y="2293918"/>
                  </a:lnTo>
                  <a:lnTo>
                    <a:pt x="1792697" y="2314478"/>
                  </a:lnTo>
                  <a:lnTo>
                    <a:pt x="1750960" y="2333588"/>
                  </a:lnTo>
                  <a:lnTo>
                    <a:pt x="1708400" y="2351213"/>
                  </a:lnTo>
                  <a:lnTo>
                    <a:pt x="1665051" y="2367321"/>
                  </a:lnTo>
                  <a:lnTo>
                    <a:pt x="1620948" y="2381878"/>
                  </a:lnTo>
                  <a:lnTo>
                    <a:pt x="1576124" y="2394848"/>
                  </a:lnTo>
                  <a:lnTo>
                    <a:pt x="1530615" y="2406199"/>
                  </a:lnTo>
                  <a:lnTo>
                    <a:pt x="1484456" y="2415897"/>
                  </a:lnTo>
                  <a:lnTo>
                    <a:pt x="1437680" y="2423908"/>
                  </a:lnTo>
                  <a:lnTo>
                    <a:pt x="1390323" y="2430197"/>
                  </a:lnTo>
                  <a:lnTo>
                    <a:pt x="1342419" y="2434731"/>
                  </a:lnTo>
                  <a:lnTo>
                    <a:pt x="1294002" y="2437477"/>
                  </a:lnTo>
                  <a:lnTo>
                    <a:pt x="1245108" y="2438400"/>
                  </a:lnTo>
                  <a:lnTo>
                    <a:pt x="1196213" y="2437477"/>
                  </a:lnTo>
                  <a:lnTo>
                    <a:pt x="1147796" y="2434731"/>
                  </a:lnTo>
                  <a:lnTo>
                    <a:pt x="1099892" y="2430197"/>
                  </a:lnTo>
                  <a:lnTo>
                    <a:pt x="1052535" y="2423908"/>
                  </a:lnTo>
                  <a:lnTo>
                    <a:pt x="1005759" y="2415897"/>
                  </a:lnTo>
                  <a:lnTo>
                    <a:pt x="959600" y="2406199"/>
                  </a:lnTo>
                  <a:lnTo>
                    <a:pt x="914091" y="2394848"/>
                  </a:lnTo>
                  <a:lnTo>
                    <a:pt x="869267" y="2381878"/>
                  </a:lnTo>
                  <a:lnTo>
                    <a:pt x="825164" y="2367321"/>
                  </a:lnTo>
                  <a:lnTo>
                    <a:pt x="781815" y="2351213"/>
                  </a:lnTo>
                  <a:lnTo>
                    <a:pt x="739255" y="2333588"/>
                  </a:lnTo>
                  <a:lnTo>
                    <a:pt x="697518" y="2314478"/>
                  </a:lnTo>
                  <a:lnTo>
                    <a:pt x="656640" y="2293918"/>
                  </a:lnTo>
                  <a:lnTo>
                    <a:pt x="616655" y="2271942"/>
                  </a:lnTo>
                  <a:lnTo>
                    <a:pt x="577597" y="2248584"/>
                  </a:lnTo>
                  <a:lnTo>
                    <a:pt x="539502" y="2223877"/>
                  </a:lnTo>
                  <a:lnTo>
                    <a:pt x="502402" y="2197856"/>
                  </a:lnTo>
                  <a:lnTo>
                    <a:pt x="466335" y="2170554"/>
                  </a:lnTo>
                  <a:lnTo>
                    <a:pt x="431333" y="2142005"/>
                  </a:lnTo>
                  <a:lnTo>
                    <a:pt x="397431" y="2112243"/>
                  </a:lnTo>
                  <a:lnTo>
                    <a:pt x="364664" y="2081302"/>
                  </a:lnTo>
                  <a:lnTo>
                    <a:pt x="333067" y="2049217"/>
                  </a:lnTo>
                  <a:lnTo>
                    <a:pt x="302674" y="2016020"/>
                  </a:lnTo>
                  <a:lnTo>
                    <a:pt x="273520" y="1981745"/>
                  </a:lnTo>
                  <a:lnTo>
                    <a:pt x="245639" y="1946427"/>
                  </a:lnTo>
                  <a:lnTo>
                    <a:pt x="219066" y="1910100"/>
                  </a:lnTo>
                  <a:lnTo>
                    <a:pt x="193835" y="1872796"/>
                  </a:lnTo>
                  <a:lnTo>
                    <a:pt x="169982" y="1834551"/>
                  </a:lnTo>
                  <a:lnTo>
                    <a:pt x="147540" y="1795398"/>
                  </a:lnTo>
                  <a:lnTo>
                    <a:pt x="126545" y="1755371"/>
                  </a:lnTo>
                  <a:lnTo>
                    <a:pt x="107030" y="1714504"/>
                  </a:lnTo>
                  <a:lnTo>
                    <a:pt x="89031" y="1672830"/>
                  </a:lnTo>
                  <a:lnTo>
                    <a:pt x="72582" y="1630384"/>
                  </a:lnTo>
                  <a:lnTo>
                    <a:pt x="57718" y="1587199"/>
                  </a:lnTo>
                  <a:lnTo>
                    <a:pt x="44472" y="1543310"/>
                  </a:lnTo>
                  <a:lnTo>
                    <a:pt x="32881" y="1498750"/>
                  </a:lnTo>
                  <a:lnTo>
                    <a:pt x="22978" y="1453552"/>
                  </a:lnTo>
                  <a:lnTo>
                    <a:pt x="14798" y="1407752"/>
                  </a:lnTo>
                  <a:lnTo>
                    <a:pt x="8376" y="1361383"/>
                  </a:lnTo>
                  <a:lnTo>
                    <a:pt x="3745" y="1314479"/>
                  </a:lnTo>
                  <a:lnTo>
                    <a:pt x="942" y="1267073"/>
                  </a:lnTo>
                  <a:lnTo>
                    <a:pt x="0" y="1219200"/>
                  </a:lnTo>
                  <a:close/>
                </a:path>
              </a:pathLst>
            </a:custGeom>
            <a:ln w="57150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611630" y="4121657"/>
              <a:ext cx="2169160" cy="2124710"/>
            </a:xfrm>
            <a:custGeom>
              <a:avLst/>
              <a:gdLst/>
              <a:ahLst/>
              <a:cxnLst/>
              <a:rect l="l" t="t" r="r" b="b"/>
              <a:pathLst>
                <a:path w="2169160" h="2124710">
                  <a:moveTo>
                    <a:pt x="1084326" y="0"/>
                  </a:moveTo>
                  <a:lnTo>
                    <a:pt x="1036029" y="1035"/>
                  </a:lnTo>
                  <a:lnTo>
                    <a:pt x="988274" y="4111"/>
                  </a:lnTo>
                  <a:lnTo>
                    <a:pt x="941103" y="9185"/>
                  </a:lnTo>
                  <a:lnTo>
                    <a:pt x="894561" y="16215"/>
                  </a:lnTo>
                  <a:lnTo>
                    <a:pt x="848692" y="25156"/>
                  </a:lnTo>
                  <a:lnTo>
                    <a:pt x="803539" y="35966"/>
                  </a:lnTo>
                  <a:lnTo>
                    <a:pt x="759148" y="48601"/>
                  </a:lnTo>
                  <a:lnTo>
                    <a:pt x="715562" y="63018"/>
                  </a:lnTo>
                  <a:lnTo>
                    <a:pt x="672825" y="79174"/>
                  </a:lnTo>
                  <a:lnTo>
                    <a:pt x="630982" y="97027"/>
                  </a:lnTo>
                  <a:lnTo>
                    <a:pt x="590075" y="116531"/>
                  </a:lnTo>
                  <a:lnTo>
                    <a:pt x="550151" y="137645"/>
                  </a:lnTo>
                  <a:lnTo>
                    <a:pt x="511252" y="160326"/>
                  </a:lnTo>
                  <a:lnTo>
                    <a:pt x="473423" y="184529"/>
                  </a:lnTo>
                  <a:lnTo>
                    <a:pt x="436707" y="210212"/>
                  </a:lnTo>
                  <a:lnTo>
                    <a:pt x="401150" y="237332"/>
                  </a:lnTo>
                  <a:lnTo>
                    <a:pt x="366794" y="265845"/>
                  </a:lnTo>
                  <a:lnTo>
                    <a:pt x="333684" y="295709"/>
                  </a:lnTo>
                  <a:lnTo>
                    <a:pt x="301865" y="326880"/>
                  </a:lnTo>
                  <a:lnTo>
                    <a:pt x="271380" y="359314"/>
                  </a:lnTo>
                  <a:lnTo>
                    <a:pt x="242273" y="392970"/>
                  </a:lnTo>
                  <a:lnTo>
                    <a:pt x="214589" y="427802"/>
                  </a:lnTo>
                  <a:lnTo>
                    <a:pt x="188371" y="463770"/>
                  </a:lnTo>
                  <a:lnTo>
                    <a:pt x="163664" y="500828"/>
                  </a:lnTo>
                  <a:lnTo>
                    <a:pt x="140511" y="538934"/>
                  </a:lnTo>
                  <a:lnTo>
                    <a:pt x="118958" y="578045"/>
                  </a:lnTo>
                  <a:lnTo>
                    <a:pt x="99047" y="618118"/>
                  </a:lnTo>
                  <a:lnTo>
                    <a:pt x="80823" y="659108"/>
                  </a:lnTo>
                  <a:lnTo>
                    <a:pt x="64330" y="700975"/>
                  </a:lnTo>
                  <a:lnTo>
                    <a:pt x="49613" y="743673"/>
                  </a:lnTo>
                  <a:lnTo>
                    <a:pt x="36715" y="787160"/>
                  </a:lnTo>
                  <a:lnTo>
                    <a:pt x="25680" y="831392"/>
                  </a:lnTo>
                  <a:lnTo>
                    <a:pt x="16553" y="876327"/>
                  </a:lnTo>
                  <a:lnTo>
                    <a:pt x="9377" y="921921"/>
                  </a:lnTo>
                  <a:lnTo>
                    <a:pt x="4197" y="968132"/>
                  </a:lnTo>
                  <a:lnTo>
                    <a:pt x="1056" y="1014915"/>
                  </a:lnTo>
                  <a:lnTo>
                    <a:pt x="0" y="1062228"/>
                  </a:lnTo>
                  <a:lnTo>
                    <a:pt x="1056" y="1109543"/>
                  </a:lnTo>
                  <a:lnTo>
                    <a:pt x="4197" y="1156329"/>
                  </a:lnTo>
                  <a:lnTo>
                    <a:pt x="9377" y="1202541"/>
                  </a:lnTo>
                  <a:lnTo>
                    <a:pt x="16553" y="1248138"/>
                  </a:lnTo>
                  <a:lnTo>
                    <a:pt x="25680" y="1293074"/>
                  </a:lnTo>
                  <a:lnTo>
                    <a:pt x="36715" y="1337308"/>
                  </a:lnTo>
                  <a:lnTo>
                    <a:pt x="49613" y="1380796"/>
                  </a:lnTo>
                  <a:lnTo>
                    <a:pt x="64330" y="1423496"/>
                  </a:lnTo>
                  <a:lnTo>
                    <a:pt x="80823" y="1465362"/>
                  </a:lnTo>
                  <a:lnTo>
                    <a:pt x="99047" y="1506354"/>
                  </a:lnTo>
                  <a:lnTo>
                    <a:pt x="118958" y="1546427"/>
                  </a:lnTo>
                  <a:lnTo>
                    <a:pt x="140511" y="1585538"/>
                  </a:lnTo>
                  <a:lnTo>
                    <a:pt x="163664" y="1623644"/>
                  </a:lnTo>
                  <a:lnTo>
                    <a:pt x="188371" y="1660702"/>
                  </a:lnTo>
                  <a:lnTo>
                    <a:pt x="214589" y="1696669"/>
                  </a:lnTo>
                  <a:lnTo>
                    <a:pt x="242273" y="1731501"/>
                  </a:lnTo>
                  <a:lnTo>
                    <a:pt x="271380" y="1765156"/>
                  </a:lnTo>
                  <a:lnTo>
                    <a:pt x="301865" y="1797590"/>
                  </a:lnTo>
                  <a:lnTo>
                    <a:pt x="333684" y="1828760"/>
                  </a:lnTo>
                  <a:lnTo>
                    <a:pt x="366794" y="1858623"/>
                  </a:lnTo>
                  <a:lnTo>
                    <a:pt x="401150" y="1887135"/>
                  </a:lnTo>
                  <a:lnTo>
                    <a:pt x="436707" y="1914254"/>
                  </a:lnTo>
                  <a:lnTo>
                    <a:pt x="473423" y="1939936"/>
                  </a:lnTo>
                  <a:lnTo>
                    <a:pt x="511252" y="1964139"/>
                  </a:lnTo>
                  <a:lnTo>
                    <a:pt x="550151" y="1986818"/>
                  </a:lnTo>
                  <a:lnTo>
                    <a:pt x="590075" y="2007931"/>
                  </a:lnTo>
                  <a:lnTo>
                    <a:pt x="630982" y="2027435"/>
                  </a:lnTo>
                  <a:lnTo>
                    <a:pt x="672825" y="2045286"/>
                  </a:lnTo>
                  <a:lnTo>
                    <a:pt x="715562" y="2061441"/>
                  </a:lnTo>
                  <a:lnTo>
                    <a:pt x="759148" y="2075857"/>
                  </a:lnTo>
                  <a:lnTo>
                    <a:pt x="803539" y="2088492"/>
                  </a:lnTo>
                  <a:lnTo>
                    <a:pt x="848692" y="2099301"/>
                  </a:lnTo>
                  <a:lnTo>
                    <a:pt x="894561" y="2108241"/>
                  </a:lnTo>
                  <a:lnTo>
                    <a:pt x="941103" y="2115270"/>
                  </a:lnTo>
                  <a:lnTo>
                    <a:pt x="988274" y="2120344"/>
                  </a:lnTo>
                  <a:lnTo>
                    <a:pt x="1036029" y="2123421"/>
                  </a:lnTo>
                  <a:lnTo>
                    <a:pt x="1084326" y="2124456"/>
                  </a:lnTo>
                  <a:lnTo>
                    <a:pt x="1132622" y="2123421"/>
                  </a:lnTo>
                  <a:lnTo>
                    <a:pt x="1180377" y="2120344"/>
                  </a:lnTo>
                  <a:lnTo>
                    <a:pt x="1227548" y="2115270"/>
                  </a:lnTo>
                  <a:lnTo>
                    <a:pt x="1274090" y="2108241"/>
                  </a:lnTo>
                  <a:lnTo>
                    <a:pt x="1319959" y="2099301"/>
                  </a:lnTo>
                  <a:lnTo>
                    <a:pt x="1365112" y="2088492"/>
                  </a:lnTo>
                  <a:lnTo>
                    <a:pt x="1409503" y="2075857"/>
                  </a:lnTo>
                  <a:lnTo>
                    <a:pt x="1453089" y="2061441"/>
                  </a:lnTo>
                  <a:lnTo>
                    <a:pt x="1495826" y="2045286"/>
                  </a:lnTo>
                  <a:lnTo>
                    <a:pt x="1537669" y="2027435"/>
                  </a:lnTo>
                  <a:lnTo>
                    <a:pt x="1578576" y="2007931"/>
                  </a:lnTo>
                  <a:lnTo>
                    <a:pt x="1618500" y="1986818"/>
                  </a:lnTo>
                  <a:lnTo>
                    <a:pt x="1657399" y="1964139"/>
                  </a:lnTo>
                  <a:lnTo>
                    <a:pt x="1695228" y="1939936"/>
                  </a:lnTo>
                  <a:lnTo>
                    <a:pt x="1731944" y="1914254"/>
                  </a:lnTo>
                  <a:lnTo>
                    <a:pt x="1767501" y="1887135"/>
                  </a:lnTo>
                  <a:lnTo>
                    <a:pt x="1801857" y="1858623"/>
                  </a:lnTo>
                  <a:lnTo>
                    <a:pt x="1834967" y="1828760"/>
                  </a:lnTo>
                  <a:lnTo>
                    <a:pt x="1866786" y="1797590"/>
                  </a:lnTo>
                  <a:lnTo>
                    <a:pt x="1897271" y="1765156"/>
                  </a:lnTo>
                  <a:lnTo>
                    <a:pt x="1926378" y="1731501"/>
                  </a:lnTo>
                  <a:lnTo>
                    <a:pt x="1954062" y="1696669"/>
                  </a:lnTo>
                  <a:lnTo>
                    <a:pt x="1980280" y="1660702"/>
                  </a:lnTo>
                  <a:lnTo>
                    <a:pt x="2004987" y="1623644"/>
                  </a:lnTo>
                  <a:lnTo>
                    <a:pt x="2028140" y="1585538"/>
                  </a:lnTo>
                  <a:lnTo>
                    <a:pt x="2049693" y="1546427"/>
                  </a:lnTo>
                  <a:lnTo>
                    <a:pt x="2069604" y="1506354"/>
                  </a:lnTo>
                  <a:lnTo>
                    <a:pt x="2087828" y="1465362"/>
                  </a:lnTo>
                  <a:lnTo>
                    <a:pt x="2104321" y="1423496"/>
                  </a:lnTo>
                  <a:lnTo>
                    <a:pt x="2119038" y="1380796"/>
                  </a:lnTo>
                  <a:lnTo>
                    <a:pt x="2131936" y="1337308"/>
                  </a:lnTo>
                  <a:lnTo>
                    <a:pt x="2142971" y="1293074"/>
                  </a:lnTo>
                  <a:lnTo>
                    <a:pt x="2152098" y="1248138"/>
                  </a:lnTo>
                  <a:lnTo>
                    <a:pt x="2159274" y="1202541"/>
                  </a:lnTo>
                  <a:lnTo>
                    <a:pt x="2164454" y="1156329"/>
                  </a:lnTo>
                  <a:lnTo>
                    <a:pt x="2167595" y="1109543"/>
                  </a:lnTo>
                  <a:lnTo>
                    <a:pt x="2168652" y="1062228"/>
                  </a:lnTo>
                  <a:lnTo>
                    <a:pt x="2167595" y="1014915"/>
                  </a:lnTo>
                  <a:lnTo>
                    <a:pt x="2164454" y="968132"/>
                  </a:lnTo>
                  <a:lnTo>
                    <a:pt x="2159274" y="921921"/>
                  </a:lnTo>
                  <a:lnTo>
                    <a:pt x="2152098" y="876327"/>
                  </a:lnTo>
                  <a:lnTo>
                    <a:pt x="2142971" y="831392"/>
                  </a:lnTo>
                  <a:lnTo>
                    <a:pt x="2131936" y="787160"/>
                  </a:lnTo>
                  <a:lnTo>
                    <a:pt x="2119038" y="743673"/>
                  </a:lnTo>
                  <a:lnTo>
                    <a:pt x="2104321" y="700975"/>
                  </a:lnTo>
                  <a:lnTo>
                    <a:pt x="2087828" y="659108"/>
                  </a:lnTo>
                  <a:lnTo>
                    <a:pt x="2069604" y="618118"/>
                  </a:lnTo>
                  <a:lnTo>
                    <a:pt x="2049693" y="578045"/>
                  </a:lnTo>
                  <a:lnTo>
                    <a:pt x="2028140" y="538934"/>
                  </a:lnTo>
                  <a:lnTo>
                    <a:pt x="2004987" y="500828"/>
                  </a:lnTo>
                  <a:lnTo>
                    <a:pt x="1980280" y="463770"/>
                  </a:lnTo>
                  <a:lnTo>
                    <a:pt x="1954062" y="427802"/>
                  </a:lnTo>
                  <a:lnTo>
                    <a:pt x="1926378" y="392970"/>
                  </a:lnTo>
                  <a:lnTo>
                    <a:pt x="1897271" y="359314"/>
                  </a:lnTo>
                  <a:lnTo>
                    <a:pt x="1866786" y="326880"/>
                  </a:lnTo>
                  <a:lnTo>
                    <a:pt x="1834967" y="295709"/>
                  </a:lnTo>
                  <a:lnTo>
                    <a:pt x="1801857" y="265845"/>
                  </a:lnTo>
                  <a:lnTo>
                    <a:pt x="1767501" y="237332"/>
                  </a:lnTo>
                  <a:lnTo>
                    <a:pt x="1731944" y="210212"/>
                  </a:lnTo>
                  <a:lnTo>
                    <a:pt x="1695228" y="184529"/>
                  </a:lnTo>
                  <a:lnTo>
                    <a:pt x="1657399" y="160326"/>
                  </a:lnTo>
                  <a:lnTo>
                    <a:pt x="1618500" y="137645"/>
                  </a:lnTo>
                  <a:lnTo>
                    <a:pt x="1578576" y="116531"/>
                  </a:lnTo>
                  <a:lnTo>
                    <a:pt x="1537669" y="97027"/>
                  </a:lnTo>
                  <a:lnTo>
                    <a:pt x="1495826" y="79174"/>
                  </a:lnTo>
                  <a:lnTo>
                    <a:pt x="1453089" y="63018"/>
                  </a:lnTo>
                  <a:lnTo>
                    <a:pt x="1409503" y="48601"/>
                  </a:lnTo>
                  <a:lnTo>
                    <a:pt x="1365112" y="35966"/>
                  </a:lnTo>
                  <a:lnTo>
                    <a:pt x="1319959" y="25156"/>
                  </a:lnTo>
                  <a:lnTo>
                    <a:pt x="1274090" y="16215"/>
                  </a:lnTo>
                  <a:lnTo>
                    <a:pt x="1227548" y="9185"/>
                  </a:lnTo>
                  <a:lnTo>
                    <a:pt x="1180377" y="4111"/>
                  </a:lnTo>
                  <a:lnTo>
                    <a:pt x="1132622" y="1035"/>
                  </a:lnTo>
                  <a:lnTo>
                    <a:pt x="1084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611630" y="4121657"/>
              <a:ext cx="2169160" cy="2124710"/>
            </a:xfrm>
            <a:custGeom>
              <a:avLst/>
              <a:gdLst/>
              <a:ahLst/>
              <a:cxnLst/>
              <a:rect l="l" t="t" r="r" b="b"/>
              <a:pathLst>
                <a:path w="2169160" h="2124710">
                  <a:moveTo>
                    <a:pt x="0" y="1062228"/>
                  </a:moveTo>
                  <a:lnTo>
                    <a:pt x="1056" y="1014915"/>
                  </a:lnTo>
                  <a:lnTo>
                    <a:pt x="4197" y="968132"/>
                  </a:lnTo>
                  <a:lnTo>
                    <a:pt x="9377" y="921921"/>
                  </a:lnTo>
                  <a:lnTo>
                    <a:pt x="16553" y="876327"/>
                  </a:lnTo>
                  <a:lnTo>
                    <a:pt x="25680" y="831392"/>
                  </a:lnTo>
                  <a:lnTo>
                    <a:pt x="36715" y="787160"/>
                  </a:lnTo>
                  <a:lnTo>
                    <a:pt x="49613" y="743673"/>
                  </a:lnTo>
                  <a:lnTo>
                    <a:pt x="64330" y="700975"/>
                  </a:lnTo>
                  <a:lnTo>
                    <a:pt x="80823" y="659108"/>
                  </a:lnTo>
                  <a:lnTo>
                    <a:pt x="99047" y="618118"/>
                  </a:lnTo>
                  <a:lnTo>
                    <a:pt x="118958" y="578045"/>
                  </a:lnTo>
                  <a:lnTo>
                    <a:pt x="140511" y="538934"/>
                  </a:lnTo>
                  <a:lnTo>
                    <a:pt x="163664" y="500828"/>
                  </a:lnTo>
                  <a:lnTo>
                    <a:pt x="188371" y="463770"/>
                  </a:lnTo>
                  <a:lnTo>
                    <a:pt x="214589" y="427802"/>
                  </a:lnTo>
                  <a:lnTo>
                    <a:pt x="242273" y="392970"/>
                  </a:lnTo>
                  <a:lnTo>
                    <a:pt x="271380" y="359314"/>
                  </a:lnTo>
                  <a:lnTo>
                    <a:pt x="301865" y="326880"/>
                  </a:lnTo>
                  <a:lnTo>
                    <a:pt x="333684" y="295709"/>
                  </a:lnTo>
                  <a:lnTo>
                    <a:pt x="366794" y="265845"/>
                  </a:lnTo>
                  <a:lnTo>
                    <a:pt x="401150" y="237332"/>
                  </a:lnTo>
                  <a:lnTo>
                    <a:pt x="436707" y="210212"/>
                  </a:lnTo>
                  <a:lnTo>
                    <a:pt x="473423" y="184529"/>
                  </a:lnTo>
                  <a:lnTo>
                    <a:pt x="511252" y="160326"/>
                  </a:lnTo>
                  <a:lnTo>
                    <a:pt x="550151" y="137645"/>
                  </a:lnTo>
                  <a:lnTo>
                    <a:pt x="590075" y="116531"/>
                  </a:lnTo>
                  <a:lnTo>
                    <a:pt x="630982" y="97027"/>
                  </a:lnTo>
                  <a:lnTo>
                    <a:pt x="672825" y="79174"/>
                  </a:lnTo>
                  <a:lnTo>
                    <a:pt x="715562" y="63018"/>
                  </a:lnTo>
                  <a:lnTo>
                    <a:pt x="759148" y="48601"/>
                  </a:lnTo>
                  <a:lnTo>
                    <a:pt x="803539" y="35966"/>
                  </a:lnTo>
                  <a:lnTo>
                    <a:pt x="848692" y="25156"/>
                  </a:lnTo>
                  <a:lnTo>
                    <a:pt x="894561" y="16215"/>
                  </a:lnTo>
                  <a:lnTo>
                    <a:pt x="941103" y="9185"/>
                  </a:lnTo>
                  <a:lnTo>
                    <a:pt x="988274" y="4111"/>
                  </a:lnTo>
                  <a:lnTo>
                    <a:pt x="1036029" y="1035"/>
                  </a:lnTo>
                  <a:lnTo>
                    <a:pt x="1084326" y="0"/>
                  </a:lnTo>
                  <a:lnTo>
                    <a:pt x="1132622" y="1035"/>
                  </a:lnTo>
                  <a:lnTo>
                    <a:pt x="1180377" y="4111"/>
                  </a:lnTo>
                  <a:lnTo>
                    <a:pt x="1227548" y="9185"/>
                  </a:lnTo>
                  <a:lnTo>
                    <a:pt x="1274090" y="16215"/>
                  </a:lnTo>
                  <a:lnTo>
                    <a:pt x="1319959" y="25156"/>
                  </a:lnTo>
                  <a:lnTo>
                    <a:pt x="1365112" y="35966"/>
                  </a:lnTo>
                  <a:lnTo>
                    <a:pt x="1409503" y="48601"/>
                  </a:lnTo>
                  <a:lnTo>
                    <a:pt x="1453089" y="63018"/>
                  </a:lnTo>
                  <a:lnTo>
                    <a:pt x="1495826" y="79174"/>
                  </a:lnTo>
                  <a:lnTo>
                    <a:pt x="1537669" y="97027"/>
                  </a:lnTo>
                  <a:lnTo>
                    <a:pt x="1578576" y="116531"/>
                  </a:lnTo>
                  <a:lnTo>
                    <a:pt x="1618500" y="137645"/>
                  </a:lnTo>
                  <a:lnTo>
                    <a:pt x="1657399" y="160326"/>
                  </a:lnTo>
                  <a:lnTo>
                    <a:pt x="1695228" y="184529"/>
                  </a:lnTo>
                  <a:lnTo>
                    <a:pt x="1731944" y="210212"/>
                  </a:lnTo>
                  <a:lnTo>
                    <a:pt x="1767501" y="237332"/>
                  </a:lnTo>
                  <a:lnTo>
                    <a:pt x="1801857" y="265845"/>
                  </a:lnTo>
                  <a:lnTo>
                    <a:pt x="1834967" y="295709"/>
                  </a:lnTo>
                  <a:lnTo>
                    <a:pt x="1866786" y="326880"/>
                  </a:lnTo>
                  <a:lnTo>
                    <a:pt x="1897271" y="359314"/>
                  </a:lnTo>
                  <a:lnTo>
                    <a:pt x="1926378" y="392970"/>
                  </a:lnTo>
                  <a:lnTo>
                    <a:pt x="1954062" y="427802"/>
                  </a:lnTo>
                  <a:lnTo>
                    <a:pt x="1980280" y="463770"/>
                  </a:lnTo>
                  <a:lnTo>
                    <a:pt x="2004987" y="500828"/>
                  </a:lnTo>
                  <a:lnTo>
                    <a:pt x="2028140" y="538934"/>
                  </a:lnTo>
                  <a:lnTo>
                    <a:pt x="2049693" y="578045"/>
                  </a:lnTo>
                  <a:lnTo>
                    <a:pt x="2069604" y="618118"/>
                  </a:lnTo>
                  <a:lnTo>
                    <a:pt x="2087828" y="659108"/>
                  </a:lnTo>
                  <a:lnTo>
                    <a:pt x="2104321" y="700975"/>
                  </a:lnTo>
                  <a:lnTo>
                    <a:pt x="2119038" y="743673"/>
                  </a:lnTo>
                  <a:lnTo>
                    <a:pt x="2131936" y="787160"/>
                  </a:lnTo>
                  <a:lnTo>
                    <a:pt x="2142971" y="831392"/>
                  </a:lnTo>
                  <a:lnTo>
                    <a:pt x="2152098" y="876327"/>
                  </a:lnTo>
                  <a:lnTo>
                    <a:pt x="2159274" y="921921"/>
                  </a:lnTo>
                  <a:lnTo>
                    <a:pt x="2164454" y="968132"/>
                  </a:lnTo>
                  <a:lnTo>
                    <a:pt x="2167595" y="1014915"/>
                  </a:lnTo>
                  <a:lnTo>
                    <a:pt x="2168652" y="1062228"/>
                  </a:lnTo>
                  <a:lnTo>
                    <a:pt x="2167595" y="1109543"/>
                  </a:lnTo>
                  <a:lnTo>
                    <a:pt x="2164454" y="1156329"/>
                  </a:lnTo>
                  <a:lnTo>
                    <a:pt x="2159274" y="1202541"/>
                  </a:lnTo>
                  <a:lnTo>
                    <a:pt x="2152098" y="1248138"/>
                  </a:lnTo>
                  <a:lnTo>
                    <a:pt x="2142971" y="1293074"/>
                  </a:lnTo>
                  <a:lnTo>
                    <a:pt x="2131936" y="1337308"/>
                  </a:lnTo>
                  <a:lnTo>
                    <a:pt x="2119038" y="1380796"/>
                  </a:lnTo>
                  <a:lnTo>
                    <a:pt x="2104321" y="1423496"/>
                  </a:lnTo>
                  <a:lnTo>
                    <a:pt x="2087828" y="1465362"/>
                  </a:lnTo>
                  <a:lnTo>
                    <a:pt x="2069604" y="1506354"/>
                  </a:lnTo>
                  <a:lnTo>
                    <a:pt x="2049693" y="1546427"/>
                  </a:lnTo>
                  <a:lnTo>
                    <a:pt x="2028140" y="1585538"/>
                  </a:lnTo>
                  <a:lnTo>
                    <a:pt x="2004987" y="1623644"/>
                  </a:lnTo>
                  <a:lnTo>
                    <a:pt x="1980280" y="1660702"/>
                  </a:lnTo>
                  <a:lnTo>
                    <a:pt x="1954062" y="1696669"/>
                  </a:lnTo>
                  <a:lnTo>
                    <a:pt x="1926378" y="1731501"/>
                  </a:lnTo>
                  <a:lnTo>
                    <a:pt x="1897271" y="1765156"/>
                  </a:lnTo>
                  <a:lnTo>
                    <a:pt x="1866786" y="1797590"/>
                  </a:lnTo>
                  <a:lnTo>
                    <a:pt x="1834967" y="1828760"/>
                  </a:lnTo>
                  <a:lnTo>
                    <a:pt x="1801857" y="1858623"/>
                  </a:lnTo>
                  <a:lnTo>
                    <a:pt x="1767501" y="1887135"/>
                  </a:lnTo>
                  <a:lnTo>
                    <a:pt x="1731944" y="1914254"/>
                  </a:lnTo>
                  <a:lnTo>
                    <a:pt x="1695228" y="1939936"/>
                  </a:lnTo>
                  <a:lnTo>
                    <a:pt x="1657399" y="1964139"/>
                  </a:lnTo>
                  <a:lnTo>
                    <a:pt x="1618500" y="1986818"/>
                  </a:lnTo>
                  <a:lnTo>
                    <a:pt x="1578576" y="2007931"/>
                  </a:lnTo>
                  <a:lnTo>
                    <a:pt x="1537669" y="2027435"/>
                  </a:lnTo>
                  <a:lnTo>
                    <a:pt x="1495826" y="2045286"/>
                  </a:lnTo>
                  <a:lnTo>
                    <a:pt x="1453089" y="2061441"/>
                  </a:lnTo>
                  <a:lnTo>
                    <a:pt x="1409503" y="2075857"/>
                  </a:lnTo>
                  <a:lnTo>
                    <a:pt x="1365112" y="2088492"/>
                  </a:lnTo>
                  <a:lnTo>
                    <a:pt x="1319959" y="2099301"/>
                  </a:lnTo>
                  <a:lnTo>
                    <a:pt x="1274090" y="2108241"/>
                  </a:lnTo>
                  <a:lnTo>
                    <a:pt x="1227548" y="2115270"/>
                  </a:lnTo>
                  <a:lnTo>
                    <a:pt x="1180377" y="2120344"/>
                  </a:lnTo>
                  <a:lnTo>
                    <a:pt x="1132622" y="2123421"/>
                  </a:lnTo>
                  <a:lnTo>
                    <a:pt x="1084326" y="2124456"/>
                  </a:lnTo>
                  <a:lnTo>
                    <a:pt x="1036029" y="2123421"/>
                  </a:lnTo>
                  <a:lnTo>
                    <a:pt x="988274" y="2120344"/>
                  </a:lnTo>
                  <a:lnTo>
                    <a:pt x="941103" y="2115270"/>
                  </a:lnTo>
                  <a:lnTo>
                    <a:pt x="894561" y="2108241"/>
                  </a:lnTo>
                  <a:lnTo>
                    <a:pt x="848692" y="2099301"/>
                  </a:lnTo>
                  <a:lnTo>
                    <a:pt x="803539" y="2088492"/>
                  </a:lnTo>
                  <a:lnTo>
                    <a:pt x="759148" y="2075857"/>
                  </a:lnTo>
                  <a:lnTo>
                    <a:pt x="715562" y="2061441"/>
                  </a:lnTo>
                  <a:lnTo>
                    <a:pt x="672825" y="2045286"/>
                  </a:lnTo>
                  <a:lnTo>
                    <a:pt x="630982" y="2027435"/>
                  </a:lnTo>
                  <a:lnTo>
                    <a:pt x="590075" y="2007931"/>
                  </a:lnTo>
                  <a:lnTo>
                    <a:pt x="550151" y="1986818"/>
                  </a:lnTo>
                  <a:lnTo>
                    <a:pt x="511252" y="1964139"/>
                  </a:lnTo>
                  <a:lnTo>
                    <a:pt x="473423" y="1939936"/>
                  </a:lnTo>
                  <a:lnTo>
                    <a:pt x="436707" y="1914254"/>
                  </a:lnTo>
                  <a:lnTo>
                    <a:pt x="401150" y="1887135"/>
                  </a:lnTo>
                  <a:lnTo>
                    <a:pt x="366794" y="1858623"/>
                  </a:lnTo>
                  <a:lnTo>
                    <a:pt x="333684" y="1828760"/>
                  </a:lnTo>
                  <a:lnTo>
                    <a:pt x="301865" y="1797590"/>
                  </a:lnTo>
                  <a:lnTo>
                    <a:pt x="271380" y="1765156"/>
                  </a:lnTo>
                  <a:lnTo>
                    <a:pt x="242273" y="1731501"/>
                  </a:lnTo>
                  <a:lnTo>
                    <a:pt x="214589" y="1696669"/>
                  </a:lnTo>
                  <a:lnTo>
                    <a:pt x="188371" y="1660702"/>
                  </a:lnTo>
                  <a:lnTo>
                    <a:pt x="163664" y="1623644"/>
                  </a:lnTo>
                  <a:lnTo>
                    <a:pt x="140511" y="1585538"/>
                  </a:lnTo>
                  <a:lnTo>
                    <a:pt x="118958" y="1546427"/>
                  </a:lnTo>
                  <a:lnTo>
                    <a:pt x="99047" y="1506354"/>
                  </a:lnTo>
                  <a:lnTo>
                    <a:pt x="80823" y="1465362"/>
                  </a:lnTo>
                  <a:lnTo>
                    <a:pt x="64330" y="1423496"/>
                  </a:lnTo>
                  <a:lnTo>
                    <a:pt x="49613" y="1380796"/>
                  </a:lnTo>
                  <a:lnTo>
                    <a:pt x="36715" y="1337308"/>
                  </a:lnTo>
                  <a:lnTo>
                    <a:pt x="25680" y="1293074"/>
                  </a:lnTo>
                  <a:lnTo>
                    <a:pt x="16553" y="1248138"/>
                  </a:lnTo>
                  <a:lnTo>
                    <a:pt x="9377" y="1202541"/>
                  </a:lnTo>
                  <a:lnTo>
                    <a:pt x="4197" y="1156329"/>
                  </a:lnTo>
                  <a:lnTo>
                    <a:pt x="1056" y="1109543"/>
                  </a:lnTo>
                  <a:lnTo>
                    <a:pt x="0" y="106222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7866126" y="5272481"/>
            <a:ext cx="1689100" cy="519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68007E"/>
                </a:solidFill>
                <a:latin typeface="Calibri"/>
                <a:cs typeface="Calibri"/>
              </a:rPr>
              <a:t>Multi-disciplinary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1400" spc="-5">
                <a:solidFill>
                  <a:srgbClr val="68007E"/>
                </a:solidFill>
                <a:latin typeface="Calibri"/>
                <a:cs typeface="Calibri"/>
              </a:rPr>
              <a:t>expertise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254240" y="1156716"/>
            <a:ext cx="2723515" cy="4039235"/>
            <a:chOff x="7254240" y="1156716"/>
            <a:chExt cx="2723515" cy="4039235"/>
          </a:xfrm>
        </p:grpSpPr>
        <p:sp>
          <p:nvSpPr>
            <p:cNvPr id="26" name="object 26"/>
            <p:cNvSpPr/>
            <p:nvPr/>
          </p:nvSpPr>
          <p:spPr>
            <a:xfrm>
              <a:off x="7744968" y="5190744"/>
              <a:ext cx="1908810" cy="635"/>
            </a:xfrm>
            <a:custGeom>
              <a:avLst/>
              <a:gdLst/>
              <a:ahLst/>
              <a:cxnLst/>
              <a:rect l="l" t="t" r="r" b="b"/>
              <a:pathLst>
                <a:path w="1908809" h="635">
                  <a:moveTo>
                    <a:pt x="0" y="0"/>
                  </a:moveTo>
                  <a:lnTo>
                    <a:pt x="1908302" y="380"/>
                  </a:lnTo>
                </a:path>
              </a:pathLst>
            </a:custGeom>
            <a:ln w="9525">
              <a:solidFill>
                <a:srgbClr val="68007E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05216" y="4136136"/>
              <a:ext cx="1008887" cy="100736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54240" y="1156716"/>
              <a:ext cx="2723388" cy="267309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373112" y="1275588"/>
              <a:ext cx="2490470" cy="2440305"/>
            </a:xfrm>
            <a:custGeom>
              <a:avLst/>
              <a:gdLst/>
              <a:ahLst/>
              <a:cxnLst/>
              <a:rect l="l" t="t" r="r" b="b"/>
              <a:pathLst>
                <a:path w="2490470" h="2440304">
                  <a:moveTo>
                    <a:pt x="1245108" y="0"/>
                  </a:moveTo>
                  <a:lnTo>
                    <a:pt x="1196213" y="923"/>
                  </a:lnTo>
                  <a:lnTo>
                    <a:pt x="1147796" y="3670"/>
                  </a:lnTo>
                  <a:lnTo>
                    <a:pt x="1099892" y="8208"/>
                  </a:lnTo>
                  <a:lnTo>
                    <a:pt x="1052535" y="14501"/>
                  </a:lnTo>
                  <a:lnTo>
                    <a:pt x="1005759" y="22517"/>
                  </a:lnTo>
                  <a:lnTo>
                    <a:pt x="959600" y="32221"/>
                  </a:lnTo>
                  <a:lnTo>
                    <a:pt x="914091" y="43580"/>
                  </a:lnTo>
                  <a:lnTo>
                    <a:pt x="869267" y="56559"/>
                  </a:lnTo>
                  <a:lnTo>
                    <a:pt x="825164" y="71125"/>
                  </a:lnTo>
                  <a:lnTo>
                    <a:pt x="781815" y="87244"/>
                  </a:lnTo>
                  <a:lnTo>
                    <a:pt x="739255" y="104881"/>
                  </a:lnTo>
                  <a:lnTo>
                    <a:pt x="697518" y="124003"/>
                  </a:lnTo>
                  <a:lnTo>
                    <a:pt x="656640" y="144577"/>
                  </a:lnTo>
                  <a:lnTo>
                    <a:pt x="616655" y="166567"/>
                  </a:lnTo>
                  <a:lnTo>
                    <a:pt x="577597" y="189941"/>
                  </a:lnTo>
                  <a:lnTo>
                    <a:pt x="539502" y="214663"/>
                  </a:lnTo>
                  <a:lnTo>
                    <a:pt x="502402" y="240702"/>
                  </a:lnTo>
                  <a:lnTo>
                    <a:pt x="466335" y="268021"/>
                  </a:lnTo>
                  <a:lnTo>
                    <a:pt x="431333" y="296589"/>
                  </a:lnTo>
                  <a:lnTo>
                    <a:pt x="397431" y="326369"/>
                  </a:lnTo>
                  <a:lnTo>
                    <a:pt x="364664" y="357330"/>
                  </a:lnTo>
                  <a:lnTo>
                    <a:pt x="333067" y="389436"/>
                  </a:lnTo>
                  <a:lnTo>
                    <a:pt x="302674" y="422654"/>
                  </a:lnTo>
                  <a:lnTo>
                    <a:pt x="273520" y="456951"/>
                  </a:lnTo>
                  <a:lnTo>
                    <a:pt x="245639" y="492291"/>
                  </a:lnTo>
                  <a:lnTo>
                    <a:pt x="219066" y="528641"/>
                  </a:lnTo>
                  <a:lnTo>
                    <a:pt x="193835" y="565968"/>
                  </a:lnTo>
                  <a:lnTo>
                    <a:pt x="169982" y="604237"/>
                  </a:lnTo>
                  <a:lnTo>
                    <a:pt x="147540" y="643415"/>
                  </a:lnTo>
                  <a:lnTo>
                    <a:pt x="126545" y="683467"/>
                  </a:lnTo>
                  <a:lnTo>
                    <a:pt x="107030" y="724360"/>
                  </a:lnTo>
                  <a:lnTo>
                    <a:pt x="89031" y="766059"/>
                  </a:lnTo>
                  <a:lnTo>
                    <a:pt x="72582" y="808531"/>
                  </a:lnTo>
                  <a:lnTo>
                    <a:pt x="57718" y="851742"/>
                  </a:lnTo>
                  <a:lnTo>
                    <a:pt x="44472" y="895658"/>
                  </a:lnTo>
                  <a:lnTo>
                    <a:pt x="32881" y="940245"/>
                  </a:lnTo>
                  <a:lnTo>
                    <a:pt x="22978" y="985470"/>
                  </a:lnTo>
                  <a:lnTo>
                    <a:pt x="14798" y="1031297"/>
                  </a:lnTo>
                  <a:lnTo>
                    <a:pt x="8376" y="1077694"/>
                  </a:lnTo>
                  <a:lnTo>
                    <a:pt x="3745" y="1124626"/>
                  </a:lnTo>
                  <a:lnTo>
                    <a:pt x="942" y="1172060"/>
                  </a:lnTo>
                  <a:lnTo>
                    <a:pt x="0" y="1219962"/>
                  </a:lnTo>
                  <a:lnTo>
                    <a:pt x="942" y="1267863"/>
                  </a:lnTo>
                  <a:lnTo>
                    <a:pt x="3745" y="1315297"/>
                  </a:lnTo>
                  <a:lnTo>
                    <a:pt x="8376" y="1362229"/>
                  </a:lnTo>
                  <a:lnTo>
                    <a:pt x="14798" y="1408626"/>
                  </a:lnTo>
                  <a:lnTo>
                    <a:pt x="22978" y="1454453"/>
                  </a:lnTo>
                  <a:lnTo>
                    <a:pt x="32881" y="1499678"/>
                  </a:lnTo>
                  <a:lnTo>
                    <a:pt x="44472" y="1544265"/>
                  </a:lnTo>
                  <a:lnTo>
                    <a:pt x="57718" y="1588181"/>
                  </a:lnTo>
                  <a:lnTo>
                    <a:pt x="72582" y="1631392"/>
                  </a:lnTo>
                  <a:lnTo>
                    <a:pt x="89031" y="1673864"/>
                  </a:lnTo>
                  <a:lnTo>
                    <a:pt x="107030" y="1715563"/>
                  </a:lnTo>
                  <a:lnTo>
                    <a:pt x="126545" y="1756456"/>
                  </a:lnTo>
                  <a:lnTo>
                    <a:pt x="147540" y="1796508"/>
                  </a:lnTo>
                  <a:lnTo>
                    <a:pt x="169982" y="1835686"/>
                  </a:lnTo>
                  <a:lnTo>
                    <a:pt x="193835" y="1873955"/>
                  </a:lnTo>
                  <a:lnTo>
                    <a:pt x="219066" y="1911282"/>
                  </a:lnTo>
                  <a:lnTo>
                    <a:pt x="245639" y="1947632"/>
                  </a:lnTo>
                  <a:lnTo>
                    <a:pt x="273520" y="1982972"/>
                  </a:lnTo>
                  <a:lnTo>
                    <a:pt x="302674" y="2017269"/>
                  </a:lnTo>
                  <a:lnTo>
                    <a:pt x="333067" y="2050487"/>
                  </a:lnTo>
                  <a:lnTo>
                    <a:pt x="364664" y="2082593"/>
                  </a:lnTo>
                  <a:lnTo>
                    <a:pt x="397431" y="2113554"/>
                  </a:lnTo>
                  <a:lnTo>
                    <a:pt x="431333" y="2143334"/>
                  </a:lnTo>
                  <a:lnTo>
                    <a:pt x="466335" y="2171902"/>
                  </a:lnTo>
                  <a:lnTo>
                    <a:pt x="502402" y="2199221"/>
                  </a:lnTo>
                  <a:lnTo>
                    <a:pt x="539502" y="2225260"/>
                  </a:lnTo>
                  <a:lnTo>
                    <a:pt x="577597" y="2249982"/>
                  </a:lnTo>
                  <a:lnTo>
                    <a:pt x="616655" y="2273356"/>
                  </a:lnTo>
                  <a:lnTo>
                    <a:pt x="656640" y="2295346"/>
                  </a:lnTo>
                  <a:lnTo>
                    <a:pt x="697518" y="2315920"/>
                  </a:lnTo>
                  <a:lnTo>
                    <a:pt x="739255" y="2335042"/>
                  </a:lnTo>
                  <a:lnTo>
                    <a:pt x="781815" y="2352679"/>
                  </a:lnTo>
                  <a:lnTo>
                    <a:pt x="825164" y="2368798"/>
                  </a:lnTo>
                  <a:lnTo>
                    <a:pt x="869267" y="2383364"/>
                  </a:lnTo>
                  <a:lnTo>
                    <a:pt x="914091" y="2396343"/>
                  </a:lnTo>
                  <a:lnTo>
                    <a:pt x="959600" y="2407702"/>
                  </a:lnTo>
                  <a:lnTo>
                    <a:pt x="1005759" y="2417406"/>
                  </a:lnTo>
                  <a:lnTo>
                    <a:pt x="1052535" y="2425422"/>
                  </a:lnTo>
                  <a:lnTo>
                    <a:pt x="1099892" y="2431715"/>
                  </a:lnTo>
                  <a:lnTo>
                    <a:pt x="1147796" y="2436253"/>
                  </a:lnTo>
                  <a:lnTo>
                    <a:pt x="1196213" y="2439000"/>
                  </a:lnTo>
                  <a:lnTo>
                    <a:pt x="1245108" y="2439924"/>
                  </a:lnTo>
                  <a:lnTo>
                    <a:pt x="1294002" y="2439000"/>
                  </a:lnTo>
                  <a:lnTo>
                    <a:pt x="1342419" y="2436253"/>
                  </a:lnTo>
                  <a:lnTo>
                    <a:pt x="1390323" y="2431715"/>
                  </a:lnTo>
                  <a:lnTo>
                    <a:pt x="1437680" y="2425422"/>
                  </a:lnTo>
                  <a:lnTo>
                    <a:pt x="1484456" y="2417406"/>
                  </a:lnTo>
                  <a:lnTo>
                    <a:pt x="1530615" y="2407702"/>
                  </a:lnTo>
                  <a:lnTo>
                    <a:pt x="1576124" y="2396343"/>
                  </a:lnTo>
                  <a:lnTo>
                    <a:pt x="1620948" y="2383364"/>
                  </a:lnTo>
                  <a:lnTo>
                    <a:pt x="1665051" y="2368798"/>
                  </a:lnTo>
                  <a:lnTo>
                    <a:pt x="1708400" y="2352679"/>
                  </a:lnTo>
                  <a:lnTo>
                    <a:pt x="1750960" y="2335042"/>
                  </a:lnTo>
                  <a:lnTo>
                    <a:pt x="1792697" y="2315920"/>
                  </a:lnTo>
                  <a:lnTo>
                    <a:pt x="1833575" y="2295346"/>
                  </a:lnTo>
                  <a:lnTo>
                    <a:pt x="1873560" y="2273356"/>
                  </a:lnTo>
                  <a:lnTo>
                    <a:pt x="1912618" y="2249982"/>
                  </a:lnTo>
                  <a:lnTo>
                    <a:pt x="1950713" y="2225260"/>
                  </a:lnTo>
                  <a:lnTo>
                    <a:pt x="1987813" y="2199221"/>
                  </a:lnTo>
                  <a:lnTo>
                    <a:pt x="2023880" y="2171902"/>
                  </a:lnTo>
                  <a:lnTo>
                    <a:pt x="2058882" y="2143334"/>
                  </a:lnTo>
                  <a:lnTo>
                    <a:pt x="2092784" y="2113554"/>
                  </a:lnTo>
                  <a:lnTo>
                    <a:pt x="2125551" y="2082593"/>
                  </a:lnTo>
                  <a:lnTo>
                    <a:pt x="2157148" y="2050487"/>
                  </a:lnTo>
                  <a:lnTo>
                    <a:pt x="2187541" y="2017269"/>
                  </a:lnTo>
                  <a:lnTo>
                    <a:pt x="2216695" y="1982972"/>
                  </a:lnTo>
                  <a:lnTo>
                    <a:pt x="2244576" y="1947632"/>
                  </a:lnTo>
                  <a:lnTo>
                    <a:pt x="2271149" y="1911282"/>
                  </a:lnTo>
                  <a:lnTo>
                    <a:pt x="2296380" y="1873955"/>
                  </a:lnTo>
                  <a:lnTo>
                    <a:pt x="2320233" y="1835686"/>
                  </a:lnTo>
                  <a:lnTo>
                    <a:pt x="2342675" y="1796508"/>
                  </a:lnTo>
                  <a:lnTo>
                    <a:pt x="2363670" y="1756456"/>
                  </a:lnTo>
                  <a:lnTo>
                    <a:pt x="2383185" y="1715563"/>
                  </a:lnTo>
                  <a:lnTo>
                    <a:pt x="2401184" y="1673864"/>
                  </a:lnTo>
                  <a:lnTo>
                    <a:pt x="2417633" y="1631392"/>
                  </a:lnTo>
                  <a:lnTo>
                    <a:pt x="2432497" y="1588181"/>
                  </a:lnTo>
                  <a:lnTo>
                    <a:pt x="2445743" y="1544265"/>
                  </a:lnTo>
                  <a:lnTo>
                    <a:pt x="2457334" y="1499678"/>
                  </a:lnTo>
                  <a:lnTo>
                    <a:pt x="2467237" y="1454453"/>
                  </a:lnTo>
                  <a:lnTo>
                    <a:pt x="2475417" y="1408626"/>
                  </a:lnTo>
                  <a:lnTo>
                    <a:pt x="2481839" y="1362229"/>
                  </a:lnTo>
                  <a:lnTo>
                    <a:pt x="2486470" y="1315297"/>
                  </a:lnTo>
                  <a:lnTo>
                    <a:pt x="2489273" y="1267863"/>
                  </a:lnTo>
                  <a:lnTo>
                    <a:pt x="2490216" y="1219962"/>
                  </a:lnTo>
                  <a:lnTo>
                    <a:pt x="2489273" y="1172060"/>
                  </a:lnTo>
                  <a:lnTo>
                    <a:pt x="2486470" y="1124626"/>
                  </a:lnTo>
                  <a:lnTo>
                    <a:pt x="2481839" y="1077694"/>
                  </a:lnTo>
                  <a:lnTo>
                    <a:pt x="2475417" y="1031297"/>
                  </a:lnTo>
                  <a:lnTo>
                    <a:pt x="2467237" y="985470"/>
                  </a:lnTo>
                  <a:lnTo>
                    <a:pt x="2457334" y="940245"/>
                  </a:lnTo>
                  <a:lnTo>
                    <a:pt x="2445743" y="895658"/>
                  </a:lnTo>
                  <a:lnTo>
                    <a:pt x="2432497" y="851742"/>
                  </a:lnTo>
                  <a:lnTo>
                    <a:pt x="2417633" y="808531"/>
                  </a:lnTo>
                  <a:lnTo>
                    <a:pt x="2401184" y="766059"/>
                  </a:lnTo>
                  <a:lnTo>
                    <a:pt x="2383185" y="724360"/>
                  </a:lnTo>
                  <a:lnTo>
                    <a:pt x="2363670" y="683467"/>
                  </a:lnTo>
                  <a:lnTo>
                    <a:pt x="2342675" y="643415"/>
                  </a:lnTo>
                  <a:lnTo>
                    <a:pt x="2320233" y="604237"/>
                  </a:lnTo>
                  <a:lnTo>
                    <a:pt x="2296380" y="565968"/>
                  </a:lnTo>
                  <a:lnTo>
                    <a:pt x="2271149" y="528641"/>
                  </a:lnTo>
                  <a:lnTo>
                    <a:pt x="2244576" y="492291"/>
                  </a:lnTo>
                  <a:lnTo>
                    <a:pt x="2216695" y="456951"/>
                  </a:lnTo>
                  <a:lnTo>
                    <a:pt x="2187541" y="422654"/>
                  </a:lnTo>
                  <a:lnTo>
                    <a:pt x="2157148" y="389436"/>
                  </a:lnTo>
                  <a:lnTo>
                    <a:pt x="2125551" y="357330"/>
                  </a:lnTo>
                  <a:lnTo>
                    <a:pt x="2092784" y="326369"/>
                  </a:lnTo>
                  <a:lnTo>
                    <a:pt x="2058882" y="296589"/>
                  </a:lnTo>
                  <a:lnTo>
                    <a:pt x="2023880" y="268021"/>
                  </a:lnTo>
                  <a:lnTo>
                    <a:pt x="1987813" y="240702"/>
                  </a:lnTo>
                  <a:lnTo>
                    <a:pt x="1950713" y="214663"/>
                  </a:lnTo>
                  <a:lnTo>
                    <a:pt x="1912618" y="189941"/>
                  </a:lnTo>
                  <a:lnTo>
                    <a:pt x="1873560" y="166567"/>
                  </a:lnTo>
                  <a:lnTo>
                    <a:pt x="1833575" y="144577"/>
                  </a:lnTo>
                  <a:lnTo>
                    <a:pt x="1792697" y="124003"/>
                  </a:lnTo>
                  <a:lnTo>
                    <a:pt x="1750960" y="104881"/>
                  </a:lnTo>
                  <a:lnTo>
                    <a:pt x="1708400" y="87244"/>
                  </a:lnTo>
                  <a:lnTo>
                    <a:pt x="1665051" y="71125"/>
                  </a:lnTo>
                  <a:lnTo>
                    <a:pt x="1620948" y="56559"/>
                  </a:lnTo>
                  <a:lnTo>
                    <a:pt x="1576124" y="43580"/>
                  </a:lnTo>
                  <a:lnTo>
                    <a:pt x="1530615" y="32221"/>
                  </a:lnTo>
                  <a:lnTo>
                    <a:pt x="1484456" y="22517"/>
                  </a:lnTo>
                  <a:lnTo>
                    <a:pt x="1437680" y="14501"/>
                  </a:lnTo>
                  <a:lnTo>
                    <a:pt x="1390323" y="8208"/>
                  </a:lnTo>
                  <a:lnTo>
                    <a:pt x="1342419" y="3670"/>
                  </a:lnTo>
                  <a:lnTo>
                    <a:pt x="1294002" y="923"/>
                  </a:lnTo>
                  <a:lnTo>
                    <a:pt x="1245108" y="0"/>
                  </a:lnTo>
                  <a:close/>
                </a:path>
              </a:pathLst>
            </a:custGeom>
            <a:solidFill>
              <a:srgbClr val="E2D1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373112" y="1275588"/>
              <a:ext cx="2490470" cy="2440305"/>
            </a:xfrm>
            <a:custGeom>
              <a:avLst/>
              <a:gdLst/>
              <a:ahLst/>
              <a:cxnLst/>
              <a:rect l="l" t="t" r="r" b="b"/>
              <a:pathLst>
                <a:path w="2490470" h="2440304">
                  <a:moveTo>
                    <a:pt x="0" y="1219962"/>
                  </a:moveTo>
                  <a:lnTo>
                    <a:pt x="942" y="1172060"/>
                  </a:lnTo>
                  <a:lnTo>
                    <a:pt x="3745" y="1124626"/>
                  </a:lnTo>
                  <a:lnTo>
                    <a:pt x="8376" y="1077694"/>
                  </a:lnTo>
                  <a:lnTo>
                    <a:pt x="14798" y="1031297"/>
                  </a:lnTo>
                  <a:lnTo>
                    <a:pt x="22978" y="985470"/>
                  </a:lnTo>
                  <a:lnTo>
                    <a:pt x="32881" y="940245"/>
                  </a:lnTo>
                  <a:lnTo>
                    <a:pt x="44472" y="895658"/>
                  </a:lnTo>
                  <a:lnTo>
                    <a:pt x="57718" y="851742"/>
                  </a:lnTo>
                  <a:lnTo>
                    <a:pt x="72582" y="808531"/>
                  </a:lnTo>
                  <a:lnTo>
                    <a:pt x="89031" y="766059"/>
                  </a:lnTo>
                  <a:lnTo>
                    <a:pt x="107030" y="724360"/>
                  </a:lnTo>
                  <a:lnTo>
                    <a:pt x="126545" y="683467"/>
                  </a:lnTo>
                  <a:lnTo>
                    <a:pt x="147540" y="643415"/>
                  </a:lnTo>
                  <a:lnTo>
                    <a:pt x="169982" y="604237"/>
                  </a:lnTo>
                  <a:lnTo>
                    <a:pt x="193835" y="565968"/>
                  </a:lnTo>
                  <a:lnTo>
                    <a:pt x="219066" y="528641"/>
                  </a:lnTo>
                  <a:lnTo>
                    <a:pt x="245639" y="492291"/>
                  </a:lnTo>
                  <a:lnTo>
                    <a:pt x="273520" y="456951"/>
                  </a:lnTo>
                  <a:lnTo>
                    <a:pt x="302674" y="422654"/>
                  </a:lnTo>
                  <a:lnTo>
                    <a:pt x="333067" y="389436"/>
                  </a:lnTo>
                  <a:lnTo>
                    <a:pt x="364664" y="357330"/>
                  </a:lnTo>
                  <a:lnTo>
                    <a:pt x="397431" y="326369"/>
                  </a:lnTo>
                  <a:lnTo>
                    <a:pt x="431333" y="296589"/>
                  </a:lnTo>
                  <a:lnTo>
                    <a:pt x="466335" y="268021"/>
                  </a:lnTo>
                  <a:lnTo>
                    <a:pt x="502402" y="240702"/>
                  </a:lnTo>
                  <a:lnTo>
                    <a:pt x="539502" y="214663"/>
                  </a:lnTo>
                  <a:lnTo>
                    <a:pt x="577597" y="189941"/>
                  </a:lnTo>
                  <a:lnTo>
                    <a:pt x="616655" y="166567"/>
                  </a:lnTo>
                  <a:lnTo>
                    <a:pt x="656640" y="144577"/>
                  </a:lnTo>
                  <a:lnTo>
                    <a:pt x="697518" y="124003"/>
                  </a:lnTo>
                  <a:lnTo>
                    <a:pt x="739255" y="104881"/>
                  </a:lnTo>
                  <a:lnTo>
                    <a:pt x="781815" y="87244"/>
                  </a:lnTo>
                  <a:lnTo>
                    <a:pt x="825164" y="71125"/>
                  </a:lnTo>
                  <a:lnTo>
                    <a:pt x="869267" y="56559"/>
                  </a:lnTo>
                  <a:lnTo>
                    <a:pt x="914091" y="43580"/>
                  </a:lnTo>
                  <a:lnTo>
                    <a:pt x="959600" y="32221"/>
                  </a:lnTo>
                  <a:lnTo>
                    <a:pt x="1005759" y="22517"/>
                  </a:lnTo>
                  <a:lnTo>
                    <a:pt x="1052535" y="14501"/>
                  </a:lnTo>
                  <a:lnTo>
                    <a:pt x="1099892" y="8208"/>
                  </a:lnTo>
                  <a:lnTo>
                    <a:pt x="1147796" y="3670"/>
                  </a:lnTo>
                  <a:lnTo>
                    <a:pt x="1196213" y="923"/>
                  </a:lnTo>
                  <a:lnTo>
                    <a:pt x="1245108" y="0"/>
                  </a:lnTo>
                  <a:lnTo>
                    <a:pt x="1294002" y="923"/>
                  </a:lnTo>
                  <a:lnTo>
                    <a:pt x="1342419" y="3670"/>
                  </a:lnTo>
                  <a:lnTo>
                    <a:pt x="1390323" y="8208"/>
                  </a:lnTo>
                  <a:lnTo>
                    <a:pt x="1437680" y="14501"/>
                  </a:lnTo>
                  <a:lnTo>
                    <a:pt x="1484456" y="22517"/>
                  </a:lnTo>
                  <a:lnTo>
                    <a:pt x="1530615" y="32221"/>
                  </a:lnTo>
                  <a:lnTo>
                    <a:pt x="1576124" y="43580"/>
                  </a:lnTo>
                  <a:lnTo>
                    <a:pt x="1620948" y="56559"/>
                  </a:lnTo>
                  <a:lnTo>
                    <a:pt x="1665051" y="71125"/>
                  </a:lnTo>
                  <a:lnTo>
                    <a:pt x="1708400" y="87244"/>
                  </a:lnTo>
                  <a:lnTo>
                    <a:pt x="1750960" y="104881"/>
                  </a:lnTo>
                  <a:lnTo>
                    <a:pt x="1792697" y="124003"/>
                  </a:lnTo>
                  <a:lnTo>
                    <a:pt x="1833575" y="144577"/>
                  </a:lnTo>
                  <a:lnTo>
                    <a:pt x="1873560" y="166567"/>
                  </a:lnTo>
                  <a:lnTo>
                    <a:pt x="1912618" y="189941"/>
                  </a:lnTo>
                  <a:lnTo>
                    <a:pt x="1950713" y="214663"/>
                  </a:lnTo>
                  <a:lnTo>
                    <a:pt x="1987813" y="240702"/>
                  </a:lnTo>
                  <a:lnTo>
                    <a:pt x="2023880" y="268021"/>
                  </a:lnTo>
                  <a:lnTo>
                    <a:pt x="2058882" y="296589"/>
                  </a:lnTo>
                  <a:lnTo>
                    <a:pt x="2092784" y="326369"/>
                  </a:lnTo>
                  <a:lnTo>
                    <a:pt x="2125551" y="357330"/>
                  </a:lnTo>
                  <a:lnTo>
                    <a:pt x="2157148" y="389436"/>
                  </a:lnTo>
                  <a:lnTo>
                    <a:pt x="2187541" y="422654"/>
                  </a:lnTo>
                  <a:lnTo>
                    <a:pt x="2216695" y="456951"/>
                  </a:lnTo>
                  <a:lnTo>
                    <a:pt x="2244576" y="492291"/>
                  </a:lnTo>
                  <a:lnTo>
                    <a:pt x="2271149" y="528641"/>
                  </a:lnTo>
                  <a:lnTo>
                    <a:pt x="2296380" y="565968"/>
                  </a:lnTo>
                  <a:lnTo>
                    <a:pt x="2320233" y="604237"/>
                  </a:lnTo>
                  <a:lnTo>
                    <a:pt x="2342675" y="643415"/>
                  </a:lnTo>
                  <a:lnTo>
                    <a:pt x="2363670" y="683467"/>
                  </a:lnTo>
                  <a:lnTo>
                    <a:pt x="2383185" y="724360"/>
                  </a:lnTo>
                  <a:lnTo>
                    <a:pt x="2401184" y="766059"/>
                  </a:lnTo>
                  <a:lnTo>
                    <a:pt x="2417633" y="808531"/>
                  </a:lnTo>
                  <a:lnTo>
                    <a:pt x="2432497" y="851742"/>
                  </a:lnTo>
                  <a:lnTo>
                    <a:pt x="2445743" y="895658"/>
                  </a:lnTo>
                  <a:lnTo>
                    <a:pt x="2457334" y="940245"/>
                  </a:lnTo>
                  <a:lnTo>
                    <a:pt x="2467237" y="985470"/>
                  </a:lnTo>
                  <a:lnTo>
                    <a:pt x="2475417" y="1031297"/>
                  </a:lnTo>
                  <a:lnTo>
                    <a:pt x="2481839" y="1077694"/>
                  </a:lnTo>
                  <a:lnTo>
                    <a:pt x="2486470" y="1124626"/>
                  </a:lnTo>
                  <a:lnTo>
                    <a:pt x="2489273" y="1172060"/>
                  </a:lnTo>
                  <a:lnTo>
                    <a:pt x="2490216" y="1219962"/>
                  </a:lnTo>
                  <a:lnTo>
                    <a:pt x="2489273" y="1267863"/>
                  </a:lnTo>
                  <a:lnTo>
                    <a:pt x="2486470" y="1315297"/>
                  </a:lnTo>
                  <a:lnTo>
                    <a:pt x="2481839" y="1362229"/>
                  </a:lnTo>
                  <a:lnTo>
                    <a:pt x="2475417" y="1408626"/>
                  </a:lnTo>
                  <a:lnTo>
                    <a:pt x="2467237" y="1454453"/>
                  </a:lnTo>
                  <a:lnTo>
                    <a:pt x="2457334" y="1499678"/>
                  </a:lnTo>
                  <a:lnTo>
                    <a:pt x="2445743" y="1544265"/>
                  </a:lnTo>
                  <a:lnTo>
                    <a:pt x="2432497" y="1588181"/>
                  </a:lnTo>
                  <a:lnTo>
                    <a:pt x="2417633" y="1631392"/>
                  </a:lnTo>
                  <a:lnTo>
                    <a:pt x="2401184" y="1673864"/>
                  </a:lnTo>
                  <a:lnTo>
                    <a:pt x="2383185" y="1715563"/>
                  </a:lnTo>
                  <a:lnTo>
                    <a:pt x="2363670" y="1756456"/>
                  </a:lnTo>
                  <a:lnTo>
                    <a:pt x="2342675" y="1796508"/>
                  </a:lnTo>
                  <a:lnTo>
                    <a:pt x="2320233" y="1835686"/>
                  </a:lnTo>
                  <a:lnTo>
                    <a:pt x="2296380" y="1873955"/>
                  </a:lnTo>
                  <a:lnTo>
                    <a:pt x="2271149" y="1911282"/>
                  </a:lnTo>
                  <a:lnTo>
                    <a:pt x="2244576" y="1947632"/>
                  </a:lnTo>
                  <a:lnTo>
                    <a:pt x="2216695" y="1982972"/>
                  </a:lnTo>
                  <a:lnTo>
                    <a:pt x="2187541" y="2017269"/>
                  </a:lnTo>
                  <a:lnTo>
                    <a:pt x="2157148" y="2050487"/>
                  </a:lnTo>
                  <a:lnTo>
                    <a:pt x="2125551" y="2082593"/>
                  </a:lnTo>
                  <a:lnTo>
                    <a:pt x="2092784" y="2113554"/>
                  </a:lnTo>
                  <a:lnTo>
                    <a:pt x="2058882" y="2143334"/>
                  </a:lnTo>
                  <a:lnTo>
                    <a:pt x="2023880" y="2171902"/>
                  </a:lnTo>
                  <a:lnTo>
                    <a:pt x="1987813" y="2199221"/>
                  </a:lnTo>
                  <a:lnTo>
                    <a:pt x="1950713" y="2225260"/>
                  </a:lnTo>
                  <a:lnTo>
                    <a:pt x="1912618" y="2249982"/>
                  </a:lnTo>
                  <a:lnTo>
                    <a:pt x="1873560" y="2273356"/>
                  </a:lnTo>
                  <a:lnTo>
                    <a:pt x="1833575" y="2295346"/>
                  </a:lnTo>
                  <a:lnTo>
                    <a:pt x="1792697" y="2315920"/>
                  </a:lnTo>
                  <a:lnTo>
                    <a:pt x="1750960" y="2335042"/>
                  </a:lnTo>
                  <a:lnTo>
                    <a:pt x="1708400" y="2352679"/>
                  </a:lnTo>
                  <a:lnTo>
                    <a:pt x="1665051" y="2368798"/>
                  </a:lnTo>
                  <a:lnTo>
                    <a:pt x="1620948" y="2383364"/>
                  </a:lnTo>
                  <a:lnTo>
                    <a:pt x="1576124" y="2396343"/>
                  </a:lnTo>
                  <a:lnTo>
                    <a:pt x="1530615" y="2407702"/>
                  </a:lnTo>
                  <a:lnTo>
                    <a:pt x="1484456" y="2417406"/>
                  </a:lnTo>
                  <a:lnTo>
                    <a:pt x="1437680" y="2425422"/>
                  </a:lnTo>
                  <a:lnTo>
                    <a:pt x="1390323" y="2431715"/>
                  </a:lnTo>
                  <a:lnTo>
                    <a:pt x="1342419" y="2436253"/>
                  </a:lnTo>
                  <a:lnTo>
                    <a:pt x="1294002" y="2439000"/>
                  </a:lnTo>
                  <a:lnTo>
                    <a:pt x="1245108" y="2439924"/>
                  </a:lnTo>
                  <a:lnTo>
                    <a:pt x="1196213" y="2439000"/>
                  </a:lnTo>
                  <a:lnTo>
                    <a:pt x="1147796" y="2436253"/>
                  </a:lnTo>
                  <a:lnTo>
                    <a:pt x="1099892" y="2431715"/>
                  </a:lnTo>
                  <a:lnTo>
                    <a:pt x="1052535" y="2425422"/>
                  </a:lnTo>
                  <a:lnTo>
                    <a:pt x="1005759" y="2417406"/>
                  </a:lnTo>
                  <a:lnTo>
                    <a:pt x="959600" y="2407702"/>
                  </a:lnTo>
                  <a:lnTo>
                    <a:pt x="914091" y="2396343"/>
                  </a:lnTo>
                  <a:lnTo>
                    <a:pt x="869267" y="2383364"/>
                  </a:lnTo>
                  <a:lnTo>
                    <a:pt x="825164" y="2368798"/>
                  </a:lnTo>
                  <a:lnTo>
                    <a:pt x="781815" y="2352679"/>
                  </a:lnTo>
                  <a:lnTo>
                    <a:pt x="739255" y="2335042"/>
                  </a:lnTo>
                  <a:lnTo>
                    <a:pt x="697518" y="2315920"/>
                  </a:lnTo>
                  <a:lnTo>
                    <a:pt x="656640" y="2295346"/>
                  </a:lnTo>
                  <a:lnTo>
                    <a:pt x="616655" y="2273356"/>
                  </a:lnTo>
                  <a:lnTo>
                    <a:pt x="577597" y="2249982"/>
                  </a:lnTo>
                  <a:lnTo>
                    <a:pt x="539502" y="2225260"/>
                  </a:lnTo>
                  <a:lnTo>
                    <a:pt x="502402" y="2199221"/>
                  </a:lnTo>
                  <a:lnTo>
                    <a:pt x="466335" y="2171902"/>
                  </a:lnTo>
                  <a:lnTo>
                    <a:pt x="431333" y="2143334"/>
                  </a:lnTo>
                  <a:lnTo>
                    <a:pt x="397431" y="2113554"/>
                  </a:lnTo>
                  <a:lnTo>
                    <a:pt x="364664" y="2082593"/>
                  </a:lnTo>
                  <a:lnTo>
                    <a:pt x="333067" y="2050487"/>
                  </a:lnTo>
                  <a:lnTo>
                    <a:pt x="302674" y="2017269"/>
                  </a:lnTo>
                  <a:lnTo>
                    <a:pt x="273520" y="1982972"/>
                  </a:lnTo>
                  <a:lnTo>
                    <a:pt x="245639" y="1947632"/>
                  </a:lnTo>
                  <a:lnTo>
                    <a:pt x="219066" y="1911282"/>
                  </a:lnTo>
                  <a:lnTo>
                    <a:pt x="193835" y="1873955"/>
                  </a:lnTo>
                  <a:lnTo>
                    <a:pt x="169982" y="1835686"/>
                  </a:lnTo>
                  <a:lnTo>
                    <a:pt x="147540" y="1796508"/>
                  </a:lnTo>
                  <a:lnTo>
                    <a:pt x="126545" y="1756456"/>
                  </a:lnTo>
                  <a:lnTo>
                    <a:pt x="107030" y="1715563"/>
                  </a:lnTo>
                  <a:lnTo>
                    <a:pt x="89031" y="1673864"/>
                  </a:lnTo>
                  <a:lnTo>
                    <a:pt x="72582" y="1631392"/>
                  </a:lnTo>
                  <a:lnTo>
                    <a:pt x="57718" y="1588181"/>
                  </a:lnTo>
                  <a:lnTo>
                    <a:pt x="44472" y="1544265"/>
                  </a:lnTo>
                  <a:lnTo>
                    <a:pt x="32881" y="1499678"/>
                  </a:lnTo>
                  <a:lnTo>
                    <a:pt x="22978" y="1454453"/>
                  </a:lnTo>
                  <a:lnTo>
                    <a:pt x="14798" y="1408626"/>
                  </a:lnTo>
                  <a:lnTo>
                    <a:pt x="8376" y="1362229"/>
                  </a:lnTo>
                  <a:lnTo>
                    <a:pt x="3745" y="1315297"/>
                  </a:lnTo>
                  <a:lnTo>
                    <a:pt x="942" y="1267863"/>
                  </a:lnTo>
                  <a:lnTo>
                    <a:pt x="0" y="1219962"/>
                  </a:lnTo>
                  <a:close/>
                </a:path>
              </a:pathLst>
            </a:custGeom>
            <a:ln w="57150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533894" y="1434846"/>
              <a:ext cx="2170430" cy="2123440"/>
            </a:xfrm>
            <a:custGeom>
              <a:avLst/>
              <a:gdLst/>
              <a:ahLst/>
              <a:cxnLst/>
              <a:rect l="l" t="t" r="r" b="b"/>
              <a:pathLst>
                <a:path w="2170429" h="2123440">
                  <a:moveTo>
                    <a:pt x="1085087" y="0"/>
                  </a:moveTo>
                  <a:lnTo>
                    <a:pt x="1036751" y="1034"/>
                  </a:lnTo>
                  <a:lnTo>
                    <a:pt x="988956" y="4108"/>
                  </a:lnTo>
                  <a:lnTo>
                    <a:pt x="941746" y="9178"/>
                  </a:lnTo>
                  <a:lnTo>
                    <a:pt x="895167" y="16202"/>
                  </a:lnTo>
                  <a:lnTo>
                    <a:pt x="849261" y="25136"/>
                  </a:lnTo>
                  <a:lnTo>
                    <a:pt x="804074" y="35937"/>
                  </a:lnTo>
                  <a:lnTo>
                    <a:pt x="759649" y="48563"/>
                  </a:lnTo>
                  <a:lnTo>
                    <a:pt x="716030" y="62969"/>
                  </a:lnTo>
                  <a:lnTo>
                    <a:pt x="673261" y="79112"/>
                  </a:lnTo>
                  <a:lnTo>
                    <a:pt x="631387" y="96951"/>
                  </a:lnTo>
                  <a:lnTo>
                    <a:pt x="590452" y="116440"/>
                  </a:lnTo>
                  <a:lnTo>
                    <a:pt x="550499" y="137538"/>
                  </a:lnTo>
                  <a:lnTo>
                    <a:pt x="511572" y="160201"/>
                  </a:lnTo>
                  <a:lnTo>
                    <a:pt x="473717" y="184386"/>
                  </a:lnTo>
                  <a:lnTo>
                    <a:pt x="436977" y="210050"/>
                  </a:lnTo>
                  <a:lnTo>
                    <a:pt x="401395" y="237149"/>
                  </a:lnTo>
                  <a:lnTo>
                    <a:pt x="367017" y="265641"/>
                  </a:lnTo>
                  <a:lnTo>
                    <a:pt x="333885" y="295482"/>
                  </a:lnTo>
                  <a:lnTo>
                    <a:pt x="302045" y="326630"/>
                  </a:lnTo>
                  <a:lnTo>
                    <a:pt x="271541" y="359040"/>
                  </a:lnTo>
                  <a:lnTo>
                    <a:pt x="242416" y="392671"/>
                  </a:lnTo>
                  <a:lnTo>
                    <a:pt x="214714" y="427478"/>
                  </a:lnTo>
                  <a:lnTo>
                    <a:pt x="188480" y="463419"/>
                  </a:lnTo>
                  <a:lnTo>
                    <a:pt x="163758" y="500451"/>
                  </a:lnTo>
                  <a:lnTo>
                    <a:pt x="140591" y="538530"/>
                  </a:lnTo>
                  <a:lnTo>
                    <a:pt x="119025" y="577613"/>
                  </a:lnTo>
                  <a:lnTo>
                    <a:pt x="99103" y="617657"/>
                  </a:lnTo>
                  <a:lnTo>
                    <a:pt x="80868" y="658619"/>
                  </a:lnTo>
                  <a:lnTo>
                    <a:pt x="64366" y="700456"/>
                  </a:lnTo>
                  <a:lnTo>
                    <a:pt x="49640" y="743124"/>
                  </a:lnTo>
                  <a:lnTo>
                    <a:pt x="36735" y="786581"/>
                  </a:lnTo>
                  <a:lnTo>
                    <a:pt x="25694" y="830784"/>
                  </a:lnTo>
                  <a:lnTo>
                    <a:pt x="16561" y="875688"/>
                  </a:lnTo>
                  <a:lnTo>
                    <a:pt x="9382" y="921252"/>
                  </a:lnTo>
                  <a:lnTo>
                    <a:pt x="4199" y="967431"/>
                  </a:lnTo>
                  <a:lnTo>
                    <a:pt x="1057" y="1014184"/>
                  </a:lnTo>
                  <a:lnTo>
                    <a:pt x="0" y="1061465"/>
                  </a:lnTo>
                  <a:lnTo>
                    <a:pt x="1057" y="1108747"/>
                  </a:lnTo>
                  <a:lnTo>
                    <a:pt x="4199" y="1155500"/>
                  </a:lnTo>
                  <a:lnTo>
                    <a:pt x="9382" y="1201679"/>
                  </a:lnTo>
                  <a:lnTo>
                    <a:pt x="16561" y="1247243"/>
                  </a:lnTo>
                  <a:lnTo>
                    <a:pt x="25694" y="1292147"/>
                  </a:lnTo>
                  <a:lnTo>
                    <a:pt x="36735" y="1336350"/>
                  </a:lnTo>
                  <a:lnTo>
                    <a:pt x="49640" y="1379807"/>
                  </a:lnTo>
                  <a:lnTo>
                    <a:pt x="64366" y="1422475"/>
                  </a:lnTo>
                  <a:lnTo>
                    <a:pt x="80868" y="1464312"/>
                  </a:lnTo>
                  <a:lnTo>
                    <a:pt x="99103" y="1505274"/>
                  </a:lnTo>
                  <a:lnTo>
                    <a:pt x="119025" y="1545318"/>
                  </a:lnTo>
                  <a:lnTo>
                    <a:pt x="140591" y="1584401"/>
                  </a:lnTo>
                  <a:lnTo>
                    <a:pt x="163758" y="1622480"/>
                  </a:lnTo>
                  <a:lnTo>
                    <a:pt x="188480" y="1659512"/>
                  </a:lnTo>
                  <a:lnTo>
                    <a:pt x="214714" y="1695453"/>
                  </a:lnTo>
                  <a:lnTo>
                    <a:pt x="242416" y="1730260"/>
                  </a:lnTo>
                  <a:lnTo>
                    <a:pt x="271541" y="1763891"/>
                  </a:lnTo>
                  <a:lnTo>
                    <a:pt x="302045" y="1796301"/>
                  </a:lnTo>
                  <a:lnTo>
                    <a:pt x="333885" y="1827449"/>
                  </a:lnTo>
                  <a:lnTo>
                    <a:pt x="367017" y="1857290"/>
                  </a:lnTo>
                  <a:lnTo>
                    <a:pt x="401395" y="1885782"/>
                  </a:lnTo>
                  <a:lnTo>
                    <a:pt x="436977" y="1912881"/>
                  </a:lnTo>
                  <a:lnTo>
                    <a:pt x="473717" y="1938545"/>
                  </a:lnTo>
                  <a:lnTo>
                    <a:pt x="511572" y="1962730"/>
                  </a:lnTo>
                  <a:lnTo>
                    <a:pt x="550499" y="1985393"/>
                  </a:lnTo>
                  <a:lnTo>
                    <a:pt x="590452" y="2006491"/>
                  </a:lnTo>
                  <a:lnTo>
                    <a:pt x="631387" y="2025980"/>
                  </a:lnTo>
                  <a:lnTo>
                    <a:pt x="673261" y="2043819"/>
                  </a:lnTo>
                  <a:lnTo>
                    <a:pt x="716030" y="2059962"/>
                  </a:lnTo>
                  <a:lnTo>
                    <a:pt x="759649" y="2074368"/>
                  </a:lnTo>
                  <a:lnTo>
                    <a:pt x="804074" y="2086994"/>
                  </a:lnTo>
                  <a:lnTo>
                    <a:pt x="849261" y="2097795"/>
                  </a:lnTo>
                  <a:lnTo>
                    <a:pt x="895167" y="2106729"/>
                  </a:lnTo>
                  <a:lnTo>
                    <a:pt x="941746" y="2113753"/>
                  </a:lnTo>
                  <a:lnTo>
                    <a:pt x="988956" y="2118823"/>
                  </a:lnTo>
                  <a:lnTo>
                    <a:pt x="1036751" y="2121897"/>
                  </a:lnTo>
                  <a:lnTo>
                    <a:pt x="1085087" y="2122931"/>
                  </a:lnTo>
                  <a:lnTo>
                    <a:pt x="1133424" y="2121897"/>
                  </a:lnTo>
                  <a:lnTo>
                    <a:pt x="1181219" y="2118823"/>
                  </a:lnTo>
                  <a:lnTo>
                    <a:pt x="1228429" y="2113753"/>
                  </a:lnTo>
                  <a:lnTo>
                    <a:pt x="1275008" y="2106729"/>
                  </a:lnTo>
                  <a:lnTo>
                    <a:pt x="1320914" y="2097795"/>
                  </a:lnTo>
                  <a:lnTo>
                    <a:pt x="1366101" y="2086994"/>
                  </a:lnTo>
                  <a:lnTo>
                    <a:pt x="1410526" y="2074368"/>
                  </a:lnTo>
                  <a:lnTo>
                    <a:pt x="1454145" y="2059962"/>
                  </a:lnTo>
                  <a:lnTo>
                    <a:pt x="1496914" y="2043819"/>
                  </a:lnTo>
                  <a:lnTo>
                    <a:pt x="1538788" y="2025980"/>
                  </a:lnTo>
                  <a:lnTo>
                    <a:pt x="1579723" y="2006491"/>
                  </a:lnTo>
                  <a:lnTo>
                    <a:pt x="1619676" y="1985393"/>
                  </a:lnTo>
                  <a:lnTo>
                    <a:pt x="1658603" y="1962730"/>
                  </a:lnTo>
                  <a:lnTo>
                    <a:pt x="1696458" y="1938545"/>
                  </a:lnTo>
                  <a:lnTo>
                    <a:pt x="1733198" y="1912881"/>
                  </a:lnTo>
                  <a:lnTo>
                    <a:pt x="1768780" y="1885782"/>
                  </a:lnTo>
                  <a:lnTo>
                    <a:pt x="1803158" y="1857290"/>
                  </a:lnTo>
                  <a:lnTo>
                    <a:pt x="1836290" y="1827449"/>
                  </a:lnTo>
                  <a:lnTo>
                    <a:pt x="1868130" y="1796301"/>
                  </a:lnTo>
                  <a:lnTo>
                    <a:pt x="1898634" y="1763891"/>
                  </a:lnTo>
                  <a:lnTo>
                    <a:pt x="1927759" y="1730260"/>
                  </a:lnTo>
                  <a:lnTo>
                    <a:pt x="1955461" y="1695453"/>
                  </a:lnTo>
                  <a:lnTo>
                    <a:pt x="1981695" y="1659512"/>
                  </a:lnTo>
                  <a:lnTo>
                    <a:pt x="2006417" y="1622480"/>
                  </a:lnTo>
                  <a:lnTo>
                    <a:pt x="2029584" y="1584401"/>
                  </a:lnTo>
                  <a:lnTo>
                    <a:pt x="2051150" y="1545318"/>
                  </a:lnTo>
                  <a:lnTo>
                    <a:pt x="2071072" y="1505274"/>
                  </a:lnTo>
                  <a:lnTo>
                    <a:pt x="2089307" y="1464312"/>
                  </a:lnTo>
                  <a:lnTo>
                    <a:pt x="2105809" y="1422475"/>
                  </a:lnTo>
                  <a:lnTo>
                    <a:pt x="2120535" y="1379807"/>
                  </a:lnTo>
                  <a:lnTo>
                    <a:pt x="2133440" y="1336350"/>
                  </a:lnTo>
                  <a:lnTo>
                    <a:pt x="2144481" y="1292147"/>
                  </a:lnTo>
                  <a:lnTo>
                    <a:pt x="2153614" y="1247243"/>
                  </a:lnTo>
                  <a:lnTo>
                    <a:pt x="2160793" y="1201679"/>
                  </a:lnTo>
                  <a:lnTo>
                    <a:pt x="2165976" y="1155500"/>
                  </a:lnTo>
                  <a:lnTo>
                    <a:pt x="2169118" y="1108747"/>
                  </a:lnTo>
                  <a:lnTo>
                    <a:pt x="2170176" y="1061465"/>
                  </a:lnTo>
                  <a:lnTo>
                    <a:pt x="2169118" y="1014184"/>
                  </a:lnTo>
                  <a:lnTo>
                    <a:pt x="2165976" y="967431"/>
                  </a:lnTo>
                  <a:lnTo>
                    <a:pt x="2160793" y="921252"/>
                  </a:lnTo>
                  <a:lnTo>
                    <a:pt x="2153614" y="875688"/>
                  </a:lnTo>
                  <a:lnTo>
                    <a:pt x="2144481" y="830784"/>
                  </a:lnTo>
                  <a:lnTo>
                    <a:pt x="2133440" y="786581"/>
                  </a:lnTo>
                  <a:lnTo>
                    <a:pt x="2120535" y="743124"/>
                  </a:lnTo>
                  <a:lnTo>
                    <a:pt x="2105809" y="700456"/>
                  </a:lnTo>
                  <a:lnTo>
                    <a:pt x="2089307" y="658619"/>
                  </a:lnTo>
                  <a:lnTo>
                    <a:pt x="2071072" y="617657"/>
                  </a:lnTo>
                  <a:lnTo>
                    <a:pt x="2051150" y="577613"/>
                  </a:lnTo>
                  <a:lnTo>
                    <a:pt x="2029584" y="538530"/>
                  </a:lnTo>
                  <a:lnTo>
                    <a:pt x="2006417" y="500451"/>
                  </a:lnTo>
                  <a:lnTo>
                    <a:pt x="1981695" y="463419"/>
                  </a:lnTo>
                  <a:lnTo>
                    <a:pt x="1955461" y="427478"/>
                  </a:lnTo>
                  <a:lnTo>
                    <a:pt x="1927759" y="392671"/>
                  </a:lnTo>
                  <a:lnTo>
                    <a:pt x="1898634" y="359040"/>
                  </a:lnTo>
                  <a:lnTo>
                    <a:pt x="1868130" y="326630"/>
                  </a:lnTo>
                  <a:lnTo>
                    <a:pt x="1836290" y="295482"/>
                  </a:lnTo>
                  <a:lnTo>
                    <a:pt x="1803158" y="265641"/>
                  </a:lnTo>
                  <a:lnTo>
                    <a:pt x="1768780" y="237149"/>
                  </a:lnTo>
                  <a:lnTo>
                    <a:pt x="1733198" y="210050"/>
                  </a:lnTo>
                  <a:lnTo>
                    <a:pt x="1696458" y="184386"/>
                  </a:lnTo>
                  <a:lnTo>
                    <a:pt x="1658603" y="160201"/>
                  </a:lnTo>
                  <a:lnTo>
                    <a:pt x="1619676" y="137538"/>
                  </a:lnTo>
                  <a:lnTo>
                    <a:pt x="1579723" y="116440"/>
                  </a:lnTo>
                  <a:lnTo>
                    <a:pt x="1538788" y="96951"/>
                  </a:lnTo>
                  <a:lnTo>
                    <a:pt x="1496914" y="79112"/>
                  </a:lnTo>
                  <a:lnTo>
                    <a:pt x="1454145" y="62969"/>
                  </a:lnTo>
                  <a:lnTo>
                    <a:pt x="1410526" y="48563"/>
                  </a:lnTo>
                  <a:lnTo>
                    <a:pt x="1366101" y="35937"/>
                  </a:lnTo>
                  <a:lnTo>
                    <a:pt x="1320914" y="25136"/>
                  </a:lnTo>
                  <a:lnTo>
                    <a:pt x="1275008" y="16202"/>
                  </a:lnTo>
                  <a:lnTo>
                    <a:pt x="1228429" y="9178"/>
                  </a:lnTo>
                  <a:lnTo>
                    <a:pt x="1181219" y="4108"/>
                  </a:lnTo>
                  <a:lnTo>
                    <a:pt x="1133424" y="1034"/>
                  </a:lnTo>
                  <a:lnTo>
                    <a:pt x="1085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7533894" y="1434846"/>
              <a:ext cx="2170430" cy="2123440"/>
            </a:xfrm>
            <a:custGeom>
              <a:avLst/>
              <a:gdLst/>
              <a:ahLst/>
              <a:cxnLst/>
              <a:rect l="l" t="t" r="r" b="b"/>
              <a:pathLst>
                <a:path w="2170429" h="2123440">
                  <a:moveTo>
                    <a:pt x="0" y="1061465"/>
                  </a:moveTo>
                  <a:lnTo>
                    <a:pt x="1057" y="1014184"/>
                  </a:lnTo>
                  <a:lnTo>
                    <a:pt x="4199" y="967431"/>
                  </a:lnTo>
                  <a:lnTo>
                    <a:pt x="9382" y="921252"/>
                  </a:lnTo>
                  <a:lnTo>
                    <a:pt x="16561" y="875688"/>
                  </a:lnTo>
                  <a:lnTo>
                    <a:pt x="25694" y="830784"/>
                  </a:lnTo>
                  <a:lnTo>
                    <a:pt x="36735" y="786581"/>
                  </a:lnTo>
                  <a:lnTo>
                    <a:pt x="49640" y="743124"/>
                  </a:lnTo>
                  <a:lnTo>
                    <a:pt x="64366" y="700456"/>
                  </a:lnTo>
                  <a:lnTo>
                    <a:pt x="80868" y="658619"/>
                  </a:lnTo>
                  <a:lnTo>
                    <a:pt x="99103" y="617657"/>
                  </a:lnTo>
                  <a:lnTo>
                    <a:pt x="119025" y="577613"/>
                  </a:lnTo>
                  <a:lnTo>
                    <a:pt x="140591" y="538530"/>
                  </a:lnTo>
                  <a:lnTo>
                    <a:pt x="163758" y="500451"/>
                  </a:lnTo>
                  <a:lnTo>
                    <a:pt x="188480" y="463419"/>
                  </a:lnTo>
                  <a:lnTo>
                    <a:pt x="214714" y="427478"/>
                  </a:lnTo>
                  <a:lnTo>
                    <a:pt x="242416" y="392671"/>
                  </a:lnTo>
                  <a:lnTo>
                    <a:pt x="271541" y="359040"/>
                  </a:lnTo>
                  <a:lnTo>
                    <a:pt x="302045" y="326630"/>
                  </a:lnTo>
                  <a:lnTo>
                    <a:pt x="333885" y="295482"/>
                  </a:lnTo>
                  <a:lnTo>
                    <a:pt x="367017" y="265641"/>
                  </a:lnTo>
                  <a:lnTo>
                    <a:pt x="401395" y="237149"/>
                  </a:lnTo>
                  <a:lnTo>
                    <a:pt x="436977" y="210050"/>
                  </a:lnTo>
                  <a:lnTo>
                    <a:pt x="473717" y="184386"/>
                  </a:lnTo>
                  <a:lnTo>
                    <a:pt x="511572" y="160201"/>
                  </a:lnTo>
                  <a:lnTo>
                    <a:pt x="550499" y="137538"/>
                  </a:lnTo>
                  <a:lnTo>
                    <a:pt x="590452" y="116440"/>
                  </a:lnTo>
                  <a:lnTo>
                    <a:pt x="631387" y="96951"/>
                  </a:lnTo>
                  <a:lnTo>
                    <a:pt x="673261" y="79112"/>
                  </a:lnTo>
                  <a:lnTo>
                    <a:pt x="716030" y="62969"/>
                  </a:lnTo>
                  <a:lnTo>
                    <a:pt x="759649" y="48563"/>
                  </a:lnTo>
                  <a:lnTo>
                    <a:pt x="804074" y="35937"/>
                  </a:lnTo>
                  <a:lnTo>
                    <a:pt x="849261" y="25136"/>
                  </a:lnTo>
                  <a:lnTo>
                    <a:pt x="895167" y="16202"/>
                  </a:lnTo>
                  <a:lnTo>
                    <a:pt x="941746" y="9178"/>
                  </a:lnTo>
                  <a:lnTo>
                    <a:pt x="988956" y="4108"/>
                  </a:lnTo>
                  <a:lnTo>
                    <a:pt x="1036751" y="1034"/>
                  </a:lnTo>
                  <a:lnTo>
                    <a:pt x="1085087" y="0"/>
                  </a:lnTo>
                  <a:lnTo>
                    <a:pt x="1133424" y="1034"/>
                  </a:lnTo>
                  <a:lnTo>
                    <a:pt x="1181219" y="4108"/>
                  </a:lnTo>
                  <a:lnTo>
                    <a:pt x="1228429" y="9178"/>
                  </a:lnTo>
                  <a:lnTo>
                    <a:pt x="1275008" y="16202"/>
                  </a:lnTo>
                  <a:lnTo>
                    <a:pt x="1320914" y="25136"/>
                  </a:lnTo>
                  <a:lnTo>
                    <a:pt x="1366101" y="35937"/>
                  </a:lnTo>
                  <a:lnTo>
                    <a:pt x="1410526" y="48563"/>
                  </a:lnTo>
                  <a:lnTo>
                    <a:pt x="1454145" y="62969"/>
                  </a:lnTo>
                  <a:lnTo>
                    <a:pt x="1496914" y="79112"/>
                  </a:lnTo>
                  <a:lnTo>
                    <a:pt x="1538788" y="96951"/>
                  </a:lnTo>
                  <a:lnTo>
                    <a:pt x="1579723" y="116440"/>
                  </a:lnTo>
                  <a:lnTo>
                    <a:pt x="1619676" y="137538"/>
                  </a:lnTo>
                  <a:lnTo>
                    <a:pt x="1658603" y="160201"/>
                  </a:lnTo>
                  <a:lnTo>
                    <a:pt x="1696458" y="184386"/>
                  </a:lnTo>
                  <a:lnTo>
                    <a:pt x="1733198" y="210050"/>
                  </a:lnTo>
                  <a:lnTo>
                    <a:pt x="1768780" y="237149"/>
                  </a:lnTo>
                  <a:lnTo>
                    <a:pt x="1803158" y="265641"/>
                  </a:lnTo>
                  <a:lnTo>
                    <a:pt x="1836290" y="295482"/>
                  </a:lnTo>
                  <a:lnTo>
                    <a:pt x="1868130" y="326630"/>
                  </a:lnTo>
                  <a:lnTo>
                    <a:pt x="1898634" y="359040"/>
                  </a:lnTo>
                  <a:lnTo>
                    <a:pt x="1927759" y="392671"/>
                  </a:lnTo>
                  <a:lnTo>
                    <a:pt x="1955461" y="427478"/>
                  </a:lnTo>
                  <a:lnTo>
                    <a:pt x="1981695" y="463419"/>
                  </a:lnTo>
                  <a:lnTo>
                    <a:pt x="2006417" y="500451"/>
                  </a:lnTo>
                  <a:lnTo>
                    <a:pt x="2029584" y="538530"/>
                  </a:lnTo>
                  <a:lnTo>
                    <a:pt x="2051150" y="577613"/>
                  </a:lnTo>
                  <a:lnTo>
                    <a:pt x="2071072" y="617657"/>
                  </a:lnTo>
                  <a:lnTo>
                    <a:pt x="2089307" y="658619"/>
                  </a:lnTo>
                  <a:lnTo>
                    <a:pt x="2105809" y="700456"/>
                  </a:lnTo>
                  <a:lnTo>
                    <a:pt x="2120535" y="743124"/>
                  </a:lnTo>
                  <a:lnTo>
                    <a:pt x="2133440" y="786581"/>
                  </a:lnTo>
                  <a:lnTo>
                    <a:pt x="2144481" y="830784"/>
                  </a:lnTo>
                  <a:lnTo>
                    <a:pt x="2153614" y="875688"/>
                  </a:lnTo>
                  <a:lnTo>
                    <a:pt x="2160793" y="921252"/>
                  </a:lnTo>
                  <a:lnTo>
                    <a:pt x="2165976" y="967431"/>
                  </a:lnTo>
                  <a:lnTo>
                    <a:pt x="2169118" y="1014184"/>
                  </a:lnTo>
                  <a:lnTo>
                    <a:pt x="2170176" y="1061465"/>
                  </a:lnTo>
                  <a:lnTo>
                    <a:pt x="2169118" y="1108747"/>
                  </a:lnTo>
                  <a:lnTo>
                    <a:pt x="2165976" y="1155500"/>
                  </a:lnTo>
                  <a:lnTo>
                    <a:pt x="2160793" y="1201679"/>
                  </a:lnTo>
                  <a:lnTo>
                    <a:pt x="2153614" y="1247243"/>
                  </a:lnTo>
                  <a:lnTo>
                    <a:pt x="2144481" y="1292147"/>
                  </a:lnTo>
                  <a:lnTo>
                    <a:pt x="2133440" y="1336350"/>
                  </a:lnTo>
                  <a:lnTo>
                    <a:pt x="2120535" y="1379807"/>
                  </a:lnTo>
                  <a:lnTo>
                    <a:pt x="2105809" y="1422475"/>
                  </a:lnTo>
                  <a:lnTo>
                    <a:pt x="2089307" y="1464312"/>
                  </a:lnTo>
                  <a:lnTo>
                    <a:pt x="2071072" y="1505274"/>
                  </a:lnTo>
                  <a:lnTo>
                    <a:pt x="2051150" y="1545318"/>
                  </a:lnTo>
                  <a:lnTo>
                    <a:pt x="2029584" y="1584401"/>
                  </a:lnTo>
                  <a:lnTo>
                    <a:pt x="2006417" y="1622480"/>
                  </a:lnTo>
                  <a:lnTo>
                    <a:pt x="1981695" y="1659512"/>
                  </a:lnTo>
                  <a:lnTo>
                    <a:pt x="1955461" y="1695453"/>
                  </a:lnTo>
                  <a:lnTo>
                    <a:pt x="1927759" y="1730260"/>
                  </a:lnTo>
                  <a:lnTo>
                    <a:pt x="1898634" y="1763891"/>
                  </a:lnTo>
                  <a:lnTo>
                    <a:pt x="1868130" y="1796301"/>
                  </a:lnTo>
                  <a:lnTo>
                    <a:pt x="1836290" y="1827449"/>
                  </a:lnTo>
                  <a:lnTo>
                    <a:pt x="1803158" y="1857290"/>
                  </a:lnTo>
                  <a:lnTo>
                    <a:pt x="1768780" y="1885782"/>
                  </a:lnTo>
                  <a:lnTo>
                    <a:pt x="1733198" y="1912881"/>
                  </a:lnTo>
                  <a:lnTo>
                    <a:pt x="1696458" y="1938545"/>
                  </a:lnTo>
                  <a:lnTo>
                    <a:pt x="1658603" y="1962730"/>
                  </a:lnTo>
                  <a:lnTo>
                    <a:pt x="1619676" y="1985393"/>
                  </a:lnTo>
                  <a:lnTo>
                    <a:pt x="1579723" y="2006491"/>
                  </a:lnTo>
                  <a:lnTo>
                    <a:pt x="1538788" y="2025980"/>
                  </a:lnTo>
                  <a:lnTo>
                    <a:pt x="1496914" y="2043819"/>
                  </a:lnTo>
                  <a:lnTo>
                    <a:pt x="1454145" y="2059962"/>
                  </a:lnTo>
                  <a:lnTo>
                    <a:pt x="1410526" y="2074368"/>
                  </a:lnTo>
                  <a:lnTo>
                    <a:pt x="1366101" y="2086994"/>
                  </a:lnTo>
                  <a:lnTo>
                    <a:pt x="1320914" y="2097795"/>
                  </a:lnTo>
                  <a:lnTo>
                    <a:pt x="1275008" y="2106729"/>
                  </a:lnTo>
                  <a:lnTo>
                    <a:pt x="1228429" y="2113753"/>
                  </a:lnTo>
                  <a:lnTo>
                    <a:pt x="1181219" y="2118823"/>
                  </a:lnTo>
                  <a:lnTo>
                    <a:pt x="1133424" y="2121897"/>
                  </a:lnTo>
                  <a:lnTo>
                    <a:pt x="1085087" y="2122931"/>
                  </a:lnTo>
                  <a:lnTo>
                    <a:pt x="1036751" y="2121897"/>
                  </a:lnTo>
                  <a:lnTo>
                    <a:pt x="988956" y="2118823"/>
                  </a:lnTo>
                  <a:lnTo>
                    <a:pt x="941746" y="2113753"/>
                  </a:lnTo>
                  <a:lnTo>
                    <a:pt x="895167" y="2106729"/>
                  </a:lnTo>
                  <a:lnTo>
                    <a:pt x="849261" y="2097795"/>
                  </a:lnTo>
                  <a:lnTo>
                    <a:pt x="804074" y="2086994"/>
                  </a:lnTo>
                  <a:lnTo>
                    <a:pt x="759649" y="2074368"/>
                  </a:lnTo>
                  <a:lnTo>
                    <a:pt x="716030" y="2059962"/>
                  </a:lnTo>
                  <a:lnTo>
                    <a:pt x="673261" y="2043819"/>
                  </a:lnTo>
                  <a:lnTo>
                    <a:pt x="631387" y="2025980"/>
                  </a:lnTo>
                  <a:lnTo>
                    <a:pt x="590452" y="2006491"/>
                  </a:lnTo>
                  <a:lnTo>
                    <a:pt x="550499" y="1985393"/>
                  </a:lnTo>
                  <a:lnTo>
                    <a:pt x="511572" y="1962730"/>
                  </a:lnTo>
                  <a:lnTo>
                    <a:pt x="473717" y="1938545"/>
                  </a:lnTo>
                  <a:lnTo>
                    <a:pt x="436977" y="1912881"/>
                  </a:lnTo>
                  <a:lnTo>
                    <a:pt x="401395" y="1885782"/>
                  </a:lnTo>
                  <a:lnTo>
                    <a:pt x="367017" y="1857290"/>
                  </a:lnTo>
                  <a:lnTo>
                    <a:pt x="333885" y="1827449"/>
                  </a:lnTo>
                  <a:lnTo>
                    <a:pt x="302045" y="1796301"/>
                  </a:lnTo>
                  <a:lnTo>
                    <a:pt x="271541" y="1763891"/>
                  </a:lnTo>
                  <a:lnTo>
                    <a:pt x="242416" y="1730260"/>
                  </a:lnTo>
                  <a:lnTo>
                    <a:pt x="214714" y="1695453"/>
                  </a:lnTo>
                  <a:lnTo>
                    <a:pt x="188480" y="1659512"/>
                  </a:lnTo>
                  <a:lnTo>
                    <a:pt x="163758" y="1622480"/>
                  </a:lnTo>
                  <a:lnTo>
                    <a:pt x="140591" y="1584401"/>
                  </a:lnTo>
                  <a:lnTo>
                    <a:pt x="119025" y="1545318"/>
                  </a:lnTo>
                  <a:lnTo>
                    <a:pt x="99103" y="1505274"/>
                  </a:lnTo>
                  <a:lnTo>
                    <a:pt x="80868" y="1464312"/>
                  </a:lnTo>
                  <a:lnTo>
                    <a:pt x="64366" y="1422475"/>
                  </a:lnTo>
                  <a:lnTo>
                    <a:pt x="49640" y="1379807"/>
                  </a:lnTo>
                  <a:lnTo>
                    <a:pt x="36735" y="1336350"/>
                  </a:lnTo>
                  <a:lnTo>
                    <a:pt x="25694" y="1292147"/>
                  </a:lnTo>
                  <a:lnTo>
                    <a:pt x="16561" y="1247243"/>
                  </a:lnTo>
                  <a:lnTo>
                    <a:pt x="9382" y="1201679"/>
                  </a:lnTo>
                  <a:lnTo>
                    <a:pt x="4199" y="1155500"/>
                  </a:lnTo>
                  <a:lnTo>
                    <a:pt x="1057" y="1108747"/>
                  </a:lnTo>
                  <a:lnTo>
                    <a:pt x="0" y="106146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2118741" y="5263641"/>
            <a:ext cx="1153160" cy="518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68007E"/>
                </a:solidFill>
                <a:latin typeface="Calibri"/>
                <a:cs typeface="Calibri"/>
              </a:rPr>
              <a:t>On-time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dirty="0" sz="1400" spc="-10">
                <a:solidFill>
                  <a:srgbClr val="68007E"/>
                </a:solidFill>
                <a:latin typeface="Calibri"/>
                <a:cs typeface="Calibri"/>
              </a:rPr>
              <a:t>project</a:t>
            </a:r>
            <a:r>
              <a:rPr dirty="0" sz="1400" spc="-3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68007E"/>
                </a:solidFill>
                <a:latin typeface="Calibri"/>
                <a:cs typeface="Calibri"/>
              </a:rPr>
              <a:t>delivery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726501" y="4178808"/>
            <a:ext cx="1918335" cy="1003935"/>
            <a:chOff x="1726501" y="4178808"/>
            <a:chExt cx="1918335" cy="1003935"/>
          </a:xfrm>
        </p:grpSpPr>
        <p:sp>
          <p:nvSpPr>
            <p:cNvPr id="35" name="object 35"/>
            <p:cNvSpPr/>
            <p:nvPr/>
          </p:nvSpPr>
          <p:spPr>
            <a:xfrm>
              <a:off x="1731264" y="5177028"/>
              <a:ext cx="1908810" cy="635"/>
            </a:xfrm>
            <a:custGeom>
              <a:avLst/>
              <a:gdLst/>
              <a:ahLst/>
              <a:cxnLst/>
              <a:rect l="l" t="t" r="r" b="b"/>
              <a:pathLst>
                <a:path w="1908810" h="635">
                  <a:moveTo>
                    <a:pt x="0" y="0"/>
                  </a:moveTo>
                  <a:lnTo>
                    <a:pt x="1908302" y="381"/>
                  </a:lnTo>
                </a:path>
              </a:pathLst>
            </a:custGeom>
            <a:ln w="9525">
              <a:solidFill>
                <a:srgbClr val="68007E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40280" y="4178808"/>
              <a:ext cx="908304" cy="908303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4393691" y="3852671"/>
            <a:ext cx="2723515" cy="2672080"/>
            <a:chOff x="4393691" y="3852671"/>
            <a:chExt cx="2723515" cy="2672080"/>
          </a:xfrm>
        </p:grpSpPr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93691" y="3852671"/>
              <a:ext cx="2723388" cy="267157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512563" y="3971543"/>
              <a:ext cx="2490470" cy="2438400"/>
            </a:xfrm>
            <a:custGeom>
              <a:avLst/>
              <a:gdLst/>
              <a:ahLst/>
              <a:cxnLst/>
              <a:rect l="l" t="t" r="r" b="b"/>
              <a:pathLst>
                <a:path w="2490470" h="2438400">
                  <a:moveTo>
                    <a:pt x="1245108" y="0"/>
                  </a:moveTo>
                  <a:lnTo>
                    <a:pt x="1196213" y="922"/>
                  </a:lnTo>
                  <a:lnTo>
                    <a:pt x="1147796" y="3668"/>
                  </a:lnTo>
                  <a:lnTo>
                    <a:pt x="1099892" y="8202"/>
                  </a:lnTo>
                  <a:lnTo>
                    <a:pt x="1052535" y="14491"/>
                  </a:lnTo>
                  <a:lnTo>
                    <a:pt x="1005759" y="22501"/>
                  </a:lnTo>
                  <a:lnTo>
                    <a:pt x="959600" y="32199"/>
                  </a:lnTo>
                  <a:lnTo>
                    <a:pt x="914091" y="43550"/>
                  </a:lnTo>
                  <a:lnTo>
                    <a:pt x="869267" y="56520"/>
                  </a:lnTo>
                  <a:lnTo>
                    <a:pt x="825164" y="71076"/>
                  </a:lnTo>
                  <a:lnTo>
                    <a:pt x="781815" y="87184"/>
                  </a:lnTo>
                  <a:lnTo>
                    <a:pt x="739255" y="104809"/>
                  </a:lnTo>
                  <a:lnTo>
                    <a:pt x="697518" y="123919"/>
                  </a:lnTo>
                  <a:lnTo>
                    <a:pt x="656640" y="144478"/>
                  </a:lnTo>
                  <a:lnTo>
                    <a:pt x="616655" y="166454"/>
                  </a:lnTo>
                  <a:lnTo>
                    <a:pt x="577597" y="189812"/>
                  </a:lnTo>
                  <a:lnTo>
                    <a:pt x="539502" y="214519"/>
                  </a:lnTo>
                  <a:lnTo>
                    <a:pt x="502402" y="240540"/>
                  </a:lnTo>
                  <a:lnTo>
                    <a:pt x="466335" y="267841"/>
                  </a:lnTo>
                  <a:lnTo>
                    <a:pt x="431333" y="296390"/>
                  </a:lnTo>
                  <a:lnTo>
                    <a:pt x="397431" y="326151"/>
                  </a:lnTo>
                  <a:lnTo>
                    <a:pt x="364664" y="357092"/>
                  </a:lnTo>
                  <a:lnTo>
                    <a:pt x="333067" y="389177"/>
                  </a:lnTo>
                  <a:lnTo>
                    <a:pt x="302674" y="422374"/>
                  </a:lnTo>
                  <a:lnTo>
                    <a:pt x="273520" y="456649"/>
                  </a:lnTo>
                  <a:lnTo>
                    <a:pt x="245639" y="491966"/>
                  </a:lnTo>
                  <a:lnTo>
                    <a:pt x="219066" y="528294"/>
                  </a:lnTo>
                  <a:lnTo>
                    <a:pt x="193835" y="565597"/>
                  </a:lnTo>
                  <a:lnTo>
                    <a:pt x="169982" y="603842"/>
                  </a:lnTo>
                  <a:lnTo>
                    <a:pt x="147540" y="642995"/>
                  </a:lnTo>
                  <a:lnTo>
                    <a:pt x="126545" y="683023"/>
                  </a:lnTo>
                  <a:lnTo>
                    <a:pt x="107030" y="723890"/>
                  </a:lnTo>
                  <a:lnTo>
                    <a:pt x="89031" y="765564"/>
                  </a:lnTo>
                  <a:lnTo>
                    <a:pt x="72582" y="808010"/>
                  </a:lnTo>
                  <a:lnTo>
                    <a:pt x="57718" y="851195"/>
                  </a:lnTo>
                  <a:lnTo>
                    <a:pt x="44472" y="895085"/>
                  </a:lnTo>
                  <a:lnTo>
                    <a:pt x="32881" y="939645"/>
                  </a:lnTo>
                  <a:lnTo>
                    <a:pt x="22978" y="984843"/>
                  </a:lnTo>
                  <a:lnTo>
                    <a:pt x="14798" y="1030644"/>
                  </a:lnTo>
                  <a:lnTo>
                    <a:pt x="8376" y="1077013"/>
                  </a:lnTo>
                  <a:lnTo>
                    <a:pt x="3745" y="1123919"/>
                  </a:lnTo>
                  <a:lnTo>
                    <a:pt x="942" y="1171325"/>
                  </a:lnTo>
                  <a:lnTo>
                    <a:pt x="0" y="1219199"/>
                  </a:lnTo>
                  <a:lnTo>
                    <a:pt x="942" y="1267073"/>
                  </a:lnTo>
                  <a:lnTo>
                    <a:pt x="3745" y="1314479"/>
                  </a:lnTo>
                  <a:lnTo>
                    <a:pt x="8376" y="1361383"/>
                  </a:lnTo>
                  <a:lnTo>
                    <a:pt x="14798" y="1407752"/>
                  </a:lnTo>
                  <a:lnTo>
                    <a:pt x="22978" y="1453552"/>
                  </a:lnTo>
                  <a:lnTo>
                    <a:pt x="32881" y="1498750"/>
                  </a:lnTo>
                  <a:lnTo>
                    <a:pt x="44472" y="1543310"/>
                  </a:lnTo>
                  <a:lnTo>
                    <a:pt x="57718" y="1587199"/>
                  </a:lnTo>
                  <a:lnTo>
                    <a:pt x="72582" y="1630384"/>
                  </a:lnTo>
                  <a:lnTo>
                    <a:pt x="89031" y="1672830"/>
                  </a:lnTo>
                  <a:lnTo>
                    <a:pt x="107030" y="1714504"/>
                  </a:lnTo>
                  <a:lnTo>
                    <a:pt x="126545" y="1755371"/>
                  </a:lnTo>
                  <a:lnTo>
                    <a:pt x="147540" y="1795398"/>
                  </a:lnTo>
                  <a:lnTo>
                    <a:pt x="169982" y="1834551"/>
                  </a:lnTo>
                  <a:lnTo>
                    <a:pt x="193835" y="1872796"/>
                  </a:lnTo>
                  <a:lnTo>
                    <a:pt x="219066" y="1910100"/>
                  </a:lnTo>
                  <a:lnTo>
                    <a:pt x="245639" y="1946427"/>
                  </a:lnTo>
                  <a:lnTo>
                    <a:pt x="273520" y="1981745"/>
                  </a:lnTo>
                  <a:lnTo>
                    <a:pt x="302674" y="2016020"/>
                  </a:lnTo>
                  <a:lnTo>
                    <a:pt x="333067" y="2049217"/>
                  </a:lnTo>
                  <a:lnTo>
                    <a:pt x="364664" y="2081302"/>
                  </a:lnTo>
                  <a:lnTo>
                    <a:pt x="397431" y="2112243"/>
                  </a:lnTo>
                  <a:lnTo>
                    <a:pt x="431333" y="2142005"/>
                  </a:lnTo>
                  <a:lnTo>
                    <a:pt x="466335" y="2170554"/>
                  </a:lnTo>
                  <a:lnTo>
                    <a:pt x="502402" y="2197856"/>
                  </a:lnTo>
                  <a:lnTo>
                    <a:pt x="539502" y="2223877"/>
                  </a:lnTo>
                  <a:lnTo>
                    <a:pt x="577597" y="2248584"/>
                  </a:lnTo>
                  <a:lnTo>
                    <a:pt x="616655" y="2271942"/>
                  </a:lnTo>
                  <a:lnTo>
                    <a:pt x="656640" y="2293918"/>
                  </a:lnTo>
                  <a:lnTo>
                    <a:pt x="697518" y="2314478"/>
                  </a:lnTo>
                  <a:lnTo>
                    <a:pt x="739255" y="2333588"/>
                  </a:lnTo>
                  <a:lnTo>
                    <a:pt x="781815" y="2351213"/>
                  </a:lnTo>
                  <a:lnTo>
                    <a:pt x="825164" y="2367321"/>
                  </a:lnTo>
                  <a:lnTo>
                    <a:pt x="869267" y="2381878"/>
                  </a:lnTo>
                  <a:lnTo>
                    <a:pt x="914091" y="2394848"/>
                  </a:lnTo>
                  <a:lnTo>
                    <a:pt x="959600" y="2406199"/>
                  </a:lnTo>
                  <a:lnTo>
                    <a:pt x="1005759" y="2415897"/>
                  </a:lnTo>
                  <a:lnTo>
                    <a:pt x="1052535" y="2423908"/>
                  </a:lnTo>
                  <a:lnTo>
                    <a:pt x="1099892" y="2430197"/>
                  </a:lnTo>
                  <a:lnTo>
                    <a:pt x="1147796" y="2434731"/>
                  </a:lnTo>
                  <a:lnTo>
                    <a:pt x="1196213" y="2437477"/>
                  </a:lnTo>
                  <a:lnTo>
                    <a:pt x="1245108" y="2438399"/>
                  </a:lnTo>
                  <a:lnTo>
                    <a:pt x="1294002" y="2437477"/>
                  </a:lnTo>
                  <a:lnTo>
                    <a:pt x="1342419" y="2434731"/>
                  </a:lnTo>
                  <a:lnTo>
                    <a:pt x="1390323" y="2430197"/>
                  </a:lnTo>
                  <a:lnTo>
                    <a:pt x="1437680" y="2423908"/>
                  </a:lnTo>
                  <a:lnTo>
                    <a:pt x="1484456" y="2415897"/>
                  </a:lnTo>
                  <a:lnTo>
                    <a:pt x="1530615" y="2406199"/>
                  </a:lnTo>
                  <a:lnTo>
                    <a:pt x="1576124" y="2394848"/>
                  </a:lnTo>
                  <a:lnTo>
                    <a:pt x="1620948" y="2381878"/>
                  </a:lnTo>
                  <a:lnTo>
                    <a:pt x="1665051" y="2367321"/>
                  </a:lnTo>
                  <a:lnTo>
                    <a:pt x="1708400" y="2351213"/>
                  </a:lnTo>
                  <a:lnTo>
                    <a:pt x="1750960" y="2333588"/>
                  </a:lnTo>
                  <a:lnTo>
                    <a:pt x="1792697" y="2314478"/>
                  </a:lnTo>
                  <a:lnTo>
                    <a:pt x="1833575" y="2293918"/>
                  </a:lnTo>
                  <a:lnTo>
                    <a:pt x="1873560" y="2271942"/>
                  </a:lnTo>
                  <a:lnTo>
                    <a:pt x="1912618" y="2248584"/>
                  </a:lnTo>
                  <a:lnTo>
                    <a:pt x="1950713" y="2223877"/>
                  </a:lnTo>
                  <a:lnTo>
                    <a:pt x="1987813" y="2197856"/>
                  </a:lnTo>
                  <a:lnTo>
                    <a:pt x="2023880" y="2170554"/>
                  </a:lnTo>
                  <a:lnTo>
                    <a:pt x="2058882" y="2142005"/>
                  </a:lnTo>
                  <a:lnTo>
                    <a:pt x="2092784" y="2112243"/>
                  </a:lnTo>
                  <a:lnTo>
                    <a:pt x="2125551" y="2081302"/>
                  </a:lnTo>
                  <a:lnTo>
                    <a:pt x="2157148" y="2049217"/>
                  </a:lnTo>
                  <a:lnTo>
                    <a:pt x="2187541" y="2016020"/>
                  </a:lnTo>
                  <a:lnTo>
                    <a:pt x="2216695" y="1981745"/>
                  </a:lnTo>
                  <a:lnTo>
                    <a:pt x="2244576" y="1946427"/>
                  </a:lnTo>
                  <a:lnTo>
                    <a:pt x="2271149" y="1910100"/>
                  </a:lnTo>
                  <a:lnTo>
                    <a:pt x="2296380" y="1872796"/>
                  </a:lnTo>
                  <a:lnTo>
                    <a:pt x="2320233" y="1834551"/>
                  </a:lnTo>
                  <a:lnTo>
                    <a:pt x="2342675" y="1795398"/>
                  </a:lnTo>
                  <a:lnTo>
                    <a:pt x="2363670" y="1755371"/>
                  </a:lnTo>
                  <a:lnTo>
                    <a:pt x="2383185" y="1714504"/>
                  </a:lnTo>
                  <a:lnTo>
                    <a:pt x="2401184" y="1672830"/>
                  </a:lnTo>
                  <a:lnTo>
                    <a:pt x="2417633" y="1630384"/>
                  </a:lnTo>
                  <a:lnTo>
                    <a:pt x="2432497" y="1587199"/>
                  </a:lnTo>
                  <a:lnTo>
                    <a:pt x="2445743" y="1543310"/>
                  </a:lnTo>
                  <a:lnTo>
                    <a:pt x="2457334" y="1498750"/>
                  </a:lnTo>
                  <a:lnTo>
                    <a:pt x="2467237" y="1453552"/>
                  </a:lnTo>
                  <a:lnTo>
                    <a:pt x="2475417" y="1407752"/>
                  </a:lnTo>
                  <a:lnTo>
                    <a:pt x="2481839" y="1361383"/>
                  </a:lnTo>
                  <a:lnTo>
                    <a:pt x="2486470" y="1314479"/>
                  </a:lnTo>
                  <a:lnTo>
                    <a:pt x="2489273" y="1267073"/>
                  </a:lnTo>
                  <a:lnTo>
                    <a:pt x="2490216" y="1219199"/>
                  </a:lnTo>
                  <a:lnTo>
                    <a:pt x="2489273" y="1171325"/>
                  </a:lnTo>
                  <a:lnTo>
                    <a:pt x="2486470" y="1123919"/>
                  </a:lnTo>
                  <a:lnTo>
                    <a:pt x="2481839" y="1077013"/>
                  </a:lnTo>
                  <a:lnTo>
                    <a:pt x="2475417" y="1030644"/>
                  </a:lnTo>
                  <a:lnTo>
                    <a:pt x="2467237" y="984843"/>
                  </a:lnTo>
                  <a:lnTo>
                    <a:pt x="2457334" y="939645"/>
                  </a:lnTo>
                  <a:lnTo>
                    <a:pt x="2445743" y="895085"/>
                  </a:lnTo>
                  <a:lnTo>
                    <a:pt x="2432497" y="851195"/>
                  </a:lnTo>
                  <a:lnTo>
                    <a:pt x="2417633" y="808010"/>
                  </a:lnTo>
                  <a:lnTo>
                    <a:pt x="2401184" y="765564"/>
                  </a:lnTo>
                  <a:lnTo>
                    <a:pt x="2383185" y="723890"/>
                  </a:lnTo>
                  <a:lnTo>
                    <a:pt x="2363670" y="683023"/>
                  </a:lnTo>
                  <a:lnTo>
                    <a:pt x="2342675" y="642995"/>
                  </a:lnTo>
                  <a:lnTo>
                    <a:pt x="2320233" y="603842"/>
                  </a:lnTo>
                  <a:lnTo>
                    <a:pt x="2296380" y="565597"/>
                  </a:lnTo>
                  <a:lnTo>
                    <a:pt x="2271149" y="528294"/>
                  </a:lnTo>
                  <a:lnTo>
                    <a:pt x="2244576" y="491966"/>
                  </a:lnTo>
                  <a:lnTo>
                    <a:pt x="2216695" y="456649"/>
                  </a:lnTo>
                  <a:lnTo>
                    <a:pt x="2187541" y="422374"/>
                  </a:lnTo>
                  <a:lnTo>
                    <a:pt x="2157148" y="389177"/>
                  </a:lnTo>
                  <a:lnTo>
                    <a:pt x="2125551" y="357092"/>
                  </a:lnTo>
                  <a:lnTo>
                    <a:pt x="2092784" y="326151"/>
                  </a:lnTo>
                  <a:lnTo>
                    <a:pt x="2058882" y="296390"/>
                  </a:lnTo>
                  <a:lnTo>
                    <a:pt x="2023880" y="267841"/>
                  </a:lnTo>
                  <a:lnTo>
                    <a:pt x="1987813" y="240540"/>
                  </a:lnTo>
                  <a:lnTo>
                    <a:pt x="1950713" y="214519"/>
                  </a:lnTo>
                  <a:lnTo>
                    <a:pt x="1912618" y="189812"/>
                  </a:lnTo>
                  <a:lnTo>
                    <a:pt x="1873560" y="166454"/>
                  </a:lnTo>
                  <a:lnTo>
                    <a:pt x="1833575" y="144478"/>
                  </a:lnTo>
                  <a:lnTo>
                    <a:pt x="1792697" y="123919"/>
                  </a:lnTo>
                  <a:lnTo>
                    <a:pt x="1750960" y="104809"/>
                  </a:lnTo>
                  <a:lnTo>
                    <a:pt x="1708400" y="87184"/>
                  </a:lnTo>
                  <a:lnTo>
                    <a:pt x="1665051" y="71076"/>
                  </a:lnTo>
                  <a:lnTo>
                    <a:pt x="1620948" y="56520"/>
                  </a:lnTo>
                  <a:lnTo>
                    <a:pt x="1576124" y="43550"/>
                  </a:lnTo>
                  <a:lnTo>
                    <a:pt x="1530615" y="32199"/>
                  </a:lnTo>
                  <a:lnTo>
                    <a:pt x="1484456" y="22501"/>
                  </a:lnTo>
                  <a:lnTo>
                    <a:pt x="1437680" y="14491"/>
                  </a:lnTo>
                  <a:lnTo>
                    <a:pt x="1390323" y="8202"/>
                  </a:lnTo>
                  <a:lnTo>
                    <a:pt x="1342419" y="3668"/>
                  </a:lnTo>
                  <a:lnTo>
                    <a:pt x="1294002" y="922"/>
                  </a:lnTo>
                  <a:lnTo>
                    <a:pt x="1245108" y="0"/>
                  </a:lnTo>
                  <a:close/>
                </a:path>
              </a:pathLst>
            </a:custGeom>
            <a:solidFill>
              <a:srgbClr val="E2D1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512563" y="3971543"/>
              <a:ext cx="2490470" cy="2438400"/>
            </a:xfrm>
            <a:custGeom>
              <a:avLst/>
              <a:gdLst/>
              <a:ahLst/>
              <a:cxnLst/>
              <a:rect l="l" t="t" r="r" b="b"/>
              <a:pathLst>
                <a:path w="2490470" h="2438400">
                  <a:moveTo>
                    <a:pt x="0" y="1219199"/>
                  </a:moveTo>
                  <a:lnTo>
                    <a:pt x="942" y="1171325"/>
                  </a:lnTo>
                  <a:lnTo>
                    <a:pt x="3745" y="1123919"/>
                  </a:lnTo>
                  <a:lnTo>
                    <a:pt x="8376" y="1077013"/>
                  </a:lnTo>
                  <a:lnTo>
                    <a:pt x="14798" y="1030644"/>
                  </a:lnTo>
                  <a:lnTo>
                    <a:pt x="22978" y="984843"/>
                  </a:lnTo>
                  <a:lnTo>
                    <a:pt x="32881" y="939645"/>
                  </a:lnTo>
                  <a:lnTo>
                    <a:pt x="44472" y="895085"/>
                  </a:lnTo>
                  <a:lnTo>
                    <a:pt x="57718" y="851195"/>
                  </a:lnTo>
                  <a:lnTo>
                    <a:pt x="72582" y="808010"/>
                  </a:lnTo>
                  <a:lnTo>
                    <a:pt x="89031" y="765564"/>
                  </a:lnTo>
                  <a:lnTo>
                    <a:pt x="107030" y="723890"/>
                  </a:lnTo>
                  <a:lnTo>
                    <a:pt x="126545" y="683023"/>
                  </a:lnTo>
                  <a:lnTo>
                    <a:pt x="147540" y="642995"/>
                  </a:lnTo>
                  <a:lnTo>
                    <a:pt x="169982" y="603842"/>
                  </a:lnTo>
                  <a:lnTo>
                    <a:pt x="193835" y="565597"/>
                  </a:lnTo>
                  <a:lnTo>
                    <a:pt x="219066" y="528294"/>
                  </a:lnTo>
                  <a:lnTo>
                    <a:pt x="245639" y="491966"/>
                  </a:lnTo>
                  <a:lnTo>
                    <a:pt x="273520" y="456649"/>
                  </a:lnTo>
                  <a:lnTo>
                    <a:pt x="302674" y="422374"/>
                  </a:lnTo>
                  <a:lnTo>
                    <a:pt x="333067" y="389177"/>
                  </a:lnTo>
                  <a:lnTo>
                    <a:pt x="364664" y="357092"/>
                  </a:lnTo>
                  <a:lnTo>
                    <a:pt x="397431" y="326151"/>
                  </a:lnTo>
                  <a:lnTo>
                    <a:pt x="431333" y="296390"/>
                  </a:lnTo>
                  <a:lnTo>
                    <a:pt x="466335" y="267841"/>
                  </a:lnTo>
                  <a:lnTo>
                    <a:pt x="502402" y="240540"/>
                  </a:lnTo>
                  <a:lnTo>
                    <a:pt x="539502" y="214519"/>
                  </a:lnTo>
                  <a:lnTo>
                    <a:pt x="577597" y="189812"/>
                  </a:lnTo>
                  <a:lnTo>
                    <a:pt x="616655" y="166454"/>
                  </a:lnTo>
                  <a:lnTo>
                    <a:pt x="656640" y="144478"/>
                  </a:lnTo>
                  <a:lnTo>
                    <a:pt x="697518" y="123919"/>
                  </a:lnTo>
                  <a:lnTo>
                    <a:pt x="739255" y="104809"/>
                  </a:lnTo>
                  <a:lnTo>
                    <a:pt x="781815" y="87184"/>
                  </a:lnTo>
                  <a:lnTo>
                    <a:pt x="825164" y="71076"/>
                  </a:lnTo>
                  <a:lnTo>
                    <a:pt x="869267" y="56520"/>
                  </a:lnTo>
                  <a:lnTo>
                    <a:pt x="914091" y="43550"/>
                  </a:lnTo>
                  <a:lnTo>
                    <a:pt x="959600" y="32199"/>
                  </a:lnTo>
                  <a:lnTo>
                    <a:pt x="1005759" y="22501"/>
                  </a:lnTo>
                  <a:lnTo>
                    <a:pt x="1052535" y="14491"/>
                  </a:lnTo>
                  <a:lnTo>
                    <a:pt x="1099892" y="8202"/>
                  </a:lnTo>
                  <a:lnTo>
                    <a:pt x="1147796" y="3668"/>
                  </a:lnTo>
                  <a:lnTo>
                    <a:pt x="1196213" y="922"/>
                  </a:lnTo>
                  <a:lnTo>
                    <a:pt x="1245108" y="0"/>
                  </a:lnTo>
                  <a:lnTo>
                    <a:pt x="1294002" y="922"/>
                  </a:lnTo>
                  <a:lnTo>
                    <a:pt x="1342419" y="3668"/>
                  </a:lnTo>
                  <a:lnTo>
                    <a:pt x="1390323" y="8202"/>
                  </a:lnTo>
                  <a:lnTo>
                    <a:pt x="1437680" y="14491"/>
                  </a:lnTo>
                  <a:lnTo>
                    <a:pt x="1484456" y="22501"/>
                  </a:lnTo>
                  <a:lnTo>
                    <a:pt x="1530615" y="32199"/>
                  </a:lnTo>
                  <a:lnTo>
                    <a:pt x="1576124" y="43550"/>
                  </a:lnTo>
                  <a:lnTo>
                    <a:pt x="1620948" y="56520"/>
                  </a:lnTo>
                  <a:lnTo>
                    <a:pt x="1665051" y="71076"/>
                  </a:lnTo>
                  <a:lnTo>
                    <a:pt x="1708400" y="87184"/>
                  </a:lnTo>
                  <a:lnTo>
                    <a:pt x="1750960" y="104809"/>
                  </a:lnTo>
                  <a:lnTo>
                    <a:pt x="1792697" y="123919"/>
                  </a:lnTo>
                  <a:lnTo>
                    <a:pt x="1833575" y="144478"/>
                  </a:lnTo>
                  <a:lnTo>
                    <a:pt x="1873560" y="166454"/>
                  </a:lnTo>
                  <a:lnTo>
                    <a:pt x="1912618" y="189812"/>
                  </a:lnTo>
                  <a:lnTo>
                    <a:pt x="1950713" y="214519"/>
                  </a:lnTo>
                  <a:lnTo>
                    <a:pt x="1987813" y="240540"/>
                  </a:lnTo>
                  <a:lnTo>
                    <a:pt x="2023880" y="267841"/>
                  </a:lnTo>
                  <a:lnTo>
                    <a:pt x="2058882" y="296390"/>
                  </a:lnTo>
                  <a:lnTo>
                    <a:pt x="2092784" y="326151"/>
                  </a:lnTo>
                  <a:lnTo>
                    <a:pt x="2125551" y="357092"/>
                  </a:lnTo>
                  <a:lnTo>
                    <a:pt x="2157148" y="389177"/>
                  </a:lnTo>
                  <a:lnTo>
                    <a:pt x="2187541" y="422374"/>
                  </a:lnTo>
                  <a:lnTo>
                    <a:pt x="2216695" y="456649"/>
                  </a:lnTo>
                  <a:lnTo>
                    <a:pt x="2244576" y="491966"/>
                  </a:lnTo>
                  <a:lnTo>
                    <a:pt x="2271149" y="528294"/>
                  </a:lnTo>
                  <a:lnTo>
                    <a:pt x="2296380" y="565597"/>
                  </a:lnTo>
                  <a:lnTo>
                    <a:pt x="2320233" y="603842"/>
                  </a:lnTo>
                  <a:lnTo>
                    <a:pt x="2342675" y="642995"/>
                  </a:lnTo>
                  <a:lnTo>
                    <a:pt x="2363670" y="683023"/>
                  </a:lnTo>
                  <a:lnTo>
                    <a:pt x="2383185" y="723890"/>
                  </a:lnTo>
                  <a:lnTo>
                    <a:pt x="2401184" y="765564"/>
                  </a:lnTo>
                  <a:lnTo>
                    <a:pt x="2417633" y="808010"/>
                  </a:lnTo>
                  <a:lnTo>
                    <a:pt x="2432497" y="851195"/>
                  </a:lnTo>
                  <a:lnTo>
                    <a:pt x="2445743" y="895085"/>
                  </a:lnTo>
                  <a:lnTo>
                    <a:pt x="2457334" y="939645"/>
                  </a:lnTo>
                  <a:lnTo>
                    <a:pt x="2467237" y="984843"/>
                  </a:lnTo>
                  <a:lnTo>
                    <a:pt x="2475417" y="1030644"/>
                  </a:lnTo>
                  <a:lnTo>
                    <a:pt x="2481839" y="1077013"/>
                  </a:lnTo>
                  <a:lnTo>
                    <a:pt x="2486470" y="1123919"/>
                  </a:lnTo>
                  <a:lnTo>
                    <a:pt x="2489273" y="1171325"/>
                  </a:lnTo>
                  <a:lnTo>
                    <a:pt x="2490216" y="1219199"/>
                  </a:lnTo>
                  <a:lnTo>
                    <a:pt x="2489273" y="1267073"/>
                  </a:lnTo>
                  <a:lnTo>
                    <a:pt x="2486470" y="1314479"/>
                  </a:lnTo>
                  <a:lnTo>
                    <a:pt x="2481839" y="1361383"/>
                  </a:lnTo>
                  <a:lnTo>
                    <a:pt x="2475417" y="1407752"/>
                  </a:lnTo>
                  <a:lnTo>
                    <a:pt x="2467237" y="1453552"/>
                  </a:lnTo>
                  <a:lnTo>
                    <a:pt x="2457334" y="1498750"/>
                  </a:lnTo>
                  <a:lnTo>
                    <a:pt x="2445743" y="1543310"/>
                  </a:lnTo>
                  <a:lnTo>
                    <a:pt x="2432497" y="1587199"/>
                  </a:lnTo>
                  <a:lnTo>
                    <a:pt x="2417633" y="1630384"/>
                  </a:lnTo>
                  <a:lnTo>
                    <a:pt x="2401184" y="1672830"/>
                  </a:lnTo>
                  <a:lnTo>
                    <a:pt x="2383185" y="1714504"/>
                  </a:lnTo>
                  <a:lnTo>
                    <a:pt x="2363670" y="1755371"/>
                  </a:lnTo>
                  <a:lnTo>
                    <a:pt x="2342675" y="1795398"/>
                  </a:lnTo>
                  <a:lnTo>
                    <a:pt x="2320233" y="1834551"/>
                  </a:lnTo>
                  <a:lnTo>
                    <a:pt x="2296380" y="1872796"/>
                  </a:lnTo>
                  <a:lnTo>
                    <a:pt x="2271149" y="1910100"/>
                  </a:lnTo>
                  <a:lnTo>
                    <a:pt x="2244576" y="1946427"/>
                  </a:lnTo>
                  <a:lnTo>
                    <a:pt x="2216695" y="1981745"/>
                  </a:lnTo>
                  <a:lnTo>
                    <a:pt x="2187541" y="2016020"/>
                  </a:lnTo>
                  <a:lnTo>
                    <a:pt x="2157148" y="2049217"/>
                  </a:lnTo>
                  <a:lnTo>
                    <a:pt x="2125551" y="2081302"/>
                  </a:lnTo>
                  <a:lnTo>
                    <a:pt x="2092784" y="2112243"/>
                  </a:lnTo>
                  <a:lnTo>
                    <a:pt x="2058882" y="2142005"/>
                  </a:lnTo>
                  <a:lnTo>
                    <a:pt x="2023880" y="2170554"/>
                  </a:lnTo>
                  <a:lnTo>
                    <a:pt x="1987813" y="2197856"/>
                  </a:lnTo>
                  <a:lnTo>
                    <a:pt x="1950713" y="2223877"/>
                  </a:lnTo>
                  <a:lnTo>
                    <a:pt x="1912618" y="2248584"/>
                  </a:lnTo>
                  <a:lnTo>
                    <a:pt x="1873560" y="2271942"/>
                  </a:lnTo>
                  <a:lnTo>
                    <a:pt x="1833575" y="2293918"/>
                  </a:lnTo>
                  <a:lnTo>
                    <a:pt x="1792697" y="2314478"/>
                  </a:lnTo>
                  <a:lnTo>
                    <a:pt x="1750960" y="2333588"/>
                  </a:lnTo>
                  <a:lnTo>
                    <a:pt x="1708400" y="2351213"/>
                  </a:lnTo>
                  <a:lnTo>
                    <a:pt x="1665051" y="2367321"/>
                  </a:lnTo>
                  <a:lnTo>
                    <a:pt x="1620948" y="2381878"/>
                  </a:lnTo>
                  <a:lnTo>
                    <a:pt x="1576124" y="2394848"/>
                  </a:lnTo>
                  <a:lnTo>
                    <a:pt x="1530615" y="2406199"/>
                  </a:lnTo>
                  <a:lnTo>
                    <a:pt x="1484456" y="2415897"/>
                  </a:lnTo>
                  <a:lnTo>
                    <a:pt x="1437680" y="2423908"/>
                  </a:lnTo>
                  <a:lnTo>
                    <a:pt x="1390323" y="2430197"/>
                  </a:lnTo>
                  <a:lnTo>
                    <a:pt x="1342419" y="2434731"/>
                  </a:lnTo>
                  <a:lnTo>
                    <a:pt x="1294002" y="2437477"/>
                  </a:lnTo>
                  <a:lnTo>
                    <a:pt x="1245108" y="2438399"/>
                  </a:lnTo>
                  <a:lnTo>
                    <a:pt x="1196213" y="2437477"/>
                  </a:lnTo>
                  <a:lnTo>
                    <a:pt x="1147796" y="2434731"/>
                  </a:lnTo>
                  <a:lnTo>
                    <a:pt x="1099892" y="2430197"/>
                  </a:lnTo>
                  <a:lnTo>
                    <a:pt x="1052535" y="2423908"/>
                  </a:lnTo>
                  <a:lnTo>
                    <a:pt x="1005759" y="2415897"/>
                  </a:lnTo>
                  <a:lnTo>
                    <a:pt x="959600" y="2406199"/>
                  </a:lnTo>
                  <a:lnTo>
                    <a:pt x="914091" y="2394848"/>
                  </a:lnTo>
                  <a:lnTo>
                    <a:pt x="869267" y="2381878"/>
                  </a:lnTo>
                  <a:lnTo>
                    <a:pt x="825164" y="2367321"/>
                  </a:lnTo>
                  <a:lnTo>
                    <a:pt x="781815" y="2351213"/>
                  </a:lnTo>
                  <a:lnTo>
                    <a:pt x="739255" y="2333588"/>
                  </a:lnTo>
                  <a:lnTo>
                    <a:pt x="697518" y="2314478"/>
                  </a:lnTo>
                  <a:lnTo>
                    <a:pt x="656640" y="2293918"/>
                  </a:lnTo>
                  <a:lnTo>
                    <a:pt x="616655" y="2271942"/>
                  </a:lnTo>
                  <a:lnTo>
                    <a:pt x="577597" y="2248584"/>
                  </a:lnTo>
                  <a:lnTo>
                    <a:pt x="539502" y="2223877"/>
                  </a:lnTo>
                  <a:lnTo>
                    <a:pt x="502402" y="2197856"/>
                  </a:lnTo>
                  <a:lnTo>
                    <a:pt x="466335" y="2170554"/>
                  </a:lnTo>
                  <a:lnTo>
                    <a:pt x="431333" y="2142005"/>
                  </a:lnTo>
                  <a:lnTo>
                    <a:pt x="397431" y="2112243"/>
                  </a:lnTo>
                  <a:lnTo>
                    <a:pt x="364664" y="2081302"/>
                  </a:lnTo>
                  <a:lnTo>
                    <a:pt x="333067" y="2049217"/>
                  </a:lnTo>
                  <a:lnTo>
                    <a:pt x="302674" y="2016020"/>
                  </a:lnTo>
                  <a:lnTo>
                    <a:pt x="273520" y="1981745"/>
                  </a:lnTo>
                  <a:lnTo>
                    <a:pt x="245639" y="1946427"/>
                  </a:lnTo>
                  <a:lnTo>
                    <a:pt x="219066" y="1910100"/>
                  </a:lnTo>
                  <a:lnTo>
                    <a:pt x="193835" y="1872796"/>
                  </a:lnTo>
                  <a:lnTo>
                    <a:pt x="169982" y="1834551"/>
                  </a:lnTo>
                  <a:lnTo>
                    <a:pt x="147540" y="1795398"/>
                  </a:lnTo>
                  <a:lnTo>
                    <a:pt x="126545" y="1755371"/>
                  </a:lnTo>
                  <a:lnTo>
                    <a:pt x="107030" y="1714504"/>
                  </a:lnTo>
                  <a:lnTo>
                    <a:pt x="89031" y="1672830"/>
                  </a:lnTo>
                  <a:lnTo>
                    <a:pt x="72582" y="1630384"/>
                  </a:lnTo>
                  <a:lnTo>
                    <a:pt x="57718" y="1587199"/>
                  </a:lnTo>
                  <a:lnTo>
                    <a:pt x="44472" y="1543310"/>
                  </a:lnTo>
                  <a:lnTo>
                    <a:pt x="32881" y="1498750"/>
                  </a:lnTo>
                  <a:lnTo>
                    <a:pt x="22978" y="1453552"/>
                  </a:lnTo>
                  <a:lnTo>
                    <a:pt x="14798" y="1407752"/>
                  </a:lnTo>
                  <a:lnTo>
                    <a:pt x="8376" y="1361383"/>
                  </a:lnTo>
                  <a:lnTo>
                    <a:pt x="3745" y="1314479"/>
                  </a:lnTo>
                  <a:lnTo>
                    <a:pt x="942" y="1267073"/>
                  </a:lnTo>
                  <a:lnTo>
                    <a:pt x="0" y="1219199"/>
                  </a:lnTo>
                  <a:close/>
                </a:path>
              </a:pathLst>
            </a:custGeom>
            <a:ln w="57150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674869" y="4129277"/>
              <a:ext cx="2169160" cy="2124710"/>
            </a:xfrm>
            <a:custGeom>
              <a:avLst/>
              <a:gdLst/>
              <a:ahLst/>
              <a:cxnLst/>
              <a:rect l="l" t="t" r="r" b="b"/>
              <a:pathLst>
                <a:path w="2169159" h="2124710">
                  <a:moveTo>
                    <a:pt x="1084326" y="0"/>
                  </a:moveTo>
                  <a:lnTo>
                    <a:pt x="1036029" y="1035"/>
                  </a:lnTo>
                  <a:lnTo>
                    <a:pt x="988274" y="4111"/>
                  </a:lnTo>
                  <a:lnTo>
                    <a:pt x="941103" y="9185"/>
                  </a:lnTo>
                  <a:lnTo>
                    <a:pt x="894561" y="16215"/>
                  </a:lnTo>
                  <a:lnTo>
                    <a:pt x="848692" y="25156"/>
                  </a:lnTo>
                  <a:lnTo>
                    <a:pt x="803539" y="35966"/>
                  </a:lnTo>
                  <a:lnTo>
                    <a:pt x="759148" y="48601"/>
                  </a:lnTo>
                  <a:lnTo>
                    <a:pt x="715562" y="63018"/>
                  </a:lnTo>
                  <a:lnTo>
                    <a:pt x="672825" y="79174"/>
                  </a:lnTo>
                  <a:lnTo>
                    <a:pt x="630982" y="97027"/>
                  </a:lnTo>
                  <a:lnTo>
                    <a:pt x="590075" y="116531"/>
                  </a:lnTo>
                  <a:lnTo>
                    <a:pt x="550151" y="137645"/>
                  </a:lnTo>
                  <a:lnTo>
                    <a:pt x="511252" y="160326"/>
                  </a:lnTo>
                  <a:lnTo>
                    <a:pt x="473423" y="184529"/>
                  </a:lnTo>
                  <a:lnTo>
                    <a:pt x="436707" y="210212"/>
                  </a:lnTo>
                  <a:lnTo>
                    <a:pt x="401150" y="237332"/>
                  </a:lnTo>
                  <a:lnTo>
                    <a:pt x="366794" y="265845"/>
                  </a:lnTo>
                  <a:lnTo>
                    <a:pt x="333684" y="295709"/>
                  </a:lnTo>
                  <a:lnTo>
                    <a:pt x="301865" y="326880"/>
                  </a:lnTo>
                  <a:lnTo>
                    <a:pt x="271380" y="359314"/>
                  </a:lnTo>
                  <a:lnTo>
                    <a:pt x="242273" y="392970"/>
                  </a:lnTo>
                  <a:lnTo>
                    <a:pt x="214589" y="427802"/>
                  </a:lnTo>
                  <a:lnTo>
                    <a:pt x="188371" y="463770"/>
                  </a:lnTo>
                  <a:lnTo>
                    <a:pt x="163664" y="500828"/>
                  </a:lnTo>
                  <a:lnTo>
                    <a:pt x="140511" y="538934"/>
                  </a:lnTo>
                  <a:lnTo>
                    <a:pt x="118958" y="578045"/>
                  </a:lnTo>
                  <a:lnTo>
                    <a:pt x="99047" y="618118"/>
                  </a:lnTo>
                  <a:lnTo>
                    <a:pt x="80823" y="659108"/>
                  </a:lnTo>
                  <a:lnTo>
                    <a:pt x="64330" y="700975"/>
                  </a:lnTo>
                  <a:lnTo>
                    <a:pt x="49613" y="743673"/>
                  </a:lnTo>
                  <a:lnTo>
                    <a:pt x="36715" y="787160"/>
                  </a:lnTo>
                  <a:lnTo>
                    <a:pt x="25680" y="831392"/>
                  </a:lnTo>
                  <a:lnTo>
                    <a:pt x="16553" y="876327"/>
                  </a:lnTo>
                  <a:lnTo>
                    <a:pt x="9377" y="921921"/>
                  </a:lnTo>
                  <a:lnTo>
                    <a:pt x="4197" y="968132"/>
                  </a:lnTo>
                  <a:lnTo>
                    <a:pt x="1056" y="1014915"/>
                  </a:lnTo>
                  <a:lnTo>
                    <a:pt x="0" y="1062228"/>
                  </a:lnTo>
                  <a:lnTo>
                    <a:pt x="1056" y="1109543"/>
                  </a:lnTo>
                  <a:lnTo>
                    <a:pt x="4197" y="1156329"/>
                  </a:lnTo>
                  <a:lnTo>
                    <a:pt x="9377" y="1202541"/>
                  </a:lnTo>
                  <a:lnTo>
                    <a:pt x="16553" y="1248138"/>
                  </a:lnTo>
                  <a:lnTo>
                    <a:pt x="25680" y="1293074"/>
                  </a:lnTo>
                  <a:lnTo>
                    <a:pt x="36715" y="1337308"/>
                  </a:lnTo>
                  <a:lnTo>
                    <a:pt x="49613" y="1380796"/>
                  </a:lnTo>
                  <a:lnTo>
                    <a:pt x="64330" y="1423496"/>
                  </a:lnTo>
                  <a:lnTo>
                    <a:pt x="80823" y="1465362"/>
                  </a:lnTo>
                  <a:lnTo>
                    <a:pt x="99047" y="1506354"/>
                  </a:lnTo>
                  <a:lnTo>
                    <a:pt x="118958" y="1546427"/>
                  </a:lnTo>
                  <a:lnTo>
                    <a:pt x="140511" y="1585538"/>
                  </a:lnTo>
                  <a:lnTo>
                    <a:pt x="163664" y="1623644"/>
                  </a:lnTo>
                  <a:lnTo>
                    <a:pt x="188371" y="1660702"/>
                  </a:lnTo>
                  <a:lnTo>
                    <a:pt x="214589" y="1696669"/>
                  </a:lnTo>
                  <a:lnTo>
                    <a:pt x="242273" y="1731501"/>
                  </a:lnTo>
                  <a:lnTo>
                    <a:pt x="271380" y="1765156"/>
                  </a:lnTo>
                  <a:lnTo>
                    <a:pt x="301865" y="1797590"/>
                  </a:lnTo>
                  <a:lnTo>
                    <a:pt x="333684" y="1828760"/>
                  </a:lnTo>
                  <a:lnTo>
                    <a:pt x="366794" y="1858623"/>
                  </a:lnTo>
                  <a:lnTo>
                    <a:pt x="401150" y="1887135"/>
                  </a:lnTo>
                  <a:lnTo>
                    <a:pt x="436707" y="1914254"/>
                  </a:lnTo>
                  <a:lnTo>
                    <a:pt x="473423" y="1939936"/>
                  </a:lnTo>
                  <a:lnTo>
                    <a:pt x="511252" y="1964139"/>
                  </a:lnTo>
                  <a:lnTo>
                    <a:pt x="550151" y="1986818"/>
                  </a:lnTo>
                  <a:lnTo>
                    <a:pt x="590075" y="2007931"/>
                  </a:lnTo>
                  <a:lnTo>
                    <a:pt x="630982" y="2027435"/>
                  </a:lnTo>
                  <a:lnTo>
                    <a:pt x="672825" y="2045286"/>
                  </a:lnTo>
                  <a:lnTo>
                    <a:pt x="715562" y="2061441"/>
                  </a:lnTo>
                  <a:lnTo>
                    <a:pt x="759148" y="2075857"/>
                  </a:lnTo>
                  <a:lnTo>
                    <a:pt x="803539" y="2088492"/>
                  </a:lnTo>
                  <a:lnTo>
                    <a:pt x="848692" y="2099301"/>
                  </a:lnTo>
                  <a:lnTo>
                    <a:pt x="894561" y="2108241"/>
                  </a:lnTo>
                  <a:lnTo>
                    <a:pt x="941103" y="2115270"/>
                  </a:lnTo>
                  <a:lnTo>
                    <a:pt x="988274" y="2120344"/>
                  </a:lnTo>
                  <a:lnTo>
                    <a:pt x="1036029" y="2123421"/>
                  </a:lnTo>
                  <a:lnTo>
                    <a:pt x="1084326" y="2124456"/>
                  </a:lnTo>
                  <a:lnTo>
                    <a:pt x="1132622" y="2123421"/>
                  </a:lnTo>
                  <a:lnTo>
                    <a:pt x="1180377" y="2120344"/>
                  </a:lnTo>
                  <a:lnTo>
                    <a:pt x="1227548" y="2115270"/>
                  </a:lnTo>
                  <a:lnTo>
                    <a:pt x="1274090" y="2108241"/>
                  </a:lnTo>
                  <a:lnTo>
                    <a:pt x="1319959" y="2099301"/>
                  </a:lnTo>
                  <a:lnTo>
                    <a:pt x="1365112" y="2088492"/>
                  </a:lnTo>
                  <a:lnTo>
                    <a:pt x="1409503" y="2075857"/>
                  </a:lnTo>
                  <a:lnTo>
                    <a:pt x="1453089" y="2061441"/>
                  </a:lnTo>
                  <a:lnTo>
                    <a:pt x="1495826" y="2045286"/>
                  </a:lnTo>
                  <a:lnTo>
                    <a:pt x="1537669" y="2027435"/>
                  </a:lnTo>
                  <a:lnTo>
                    <a:pt x="1578576" y="2007931"/>
                  </a:lnTo>
                  <a:lnTo>
                    <a:pt x="1618500" y="1986818"/>
                  </a:lnTo>
                  <a:lnTo>
                    <a:pt x="1657399" y="1964139"/>
                  </a:lnTo>
                  <a:lnTo>
                    <a:pt x="1695228" y="1939936"/>
                  </a:lnTo>
                  <a:lnTo>
                    <a:pt x="1731944" y="1914254"/>
                  </a:lnTo>
                  <a:lnTo>
                    <a:pt x="1767501" y="1887135"/>
                  </a:lnTo>
                  <a:lnTo>
                    <a:pt x="1801857" y="1858623"/>
                  </a:lnTo>
                  <a:lnTo>
                    <a:pt x="1834967" y="1828760"/>
                  </a:lnTo>
                  <a:lnTo>
                    <a:pt x="1866786" y="1797590"/>
                  </a:lnTo>
                  <a:lnTo>
                    <a:pt x="1897271" y="1765156"/>
                  </a:lnTo>
                  <a:lnTo>
                    <a:pt x="1926378" y="1731501"/>
                  </a:lnTo>
                  <a:lnTo>
                    <a:pt x="1954062" y="1696669"/>
                  </a:lnTo>
                  <a:lnTo>
                    <a:pt x="1980280" y="1660702"/>
                  </a:lnTo>
                  <a:lnTo>
                    <a:pt x="2004987" y="1623644"/>
                  </a:lnTo>
                  <a:lnTo>
                    <a:pt x="2028140" y="1585538"/>
                  </a:lnTo>
                  <a:lnTo>
                    <a:pt x="2049693" y="1546427"/>
                  </a:lnTo>
                  <a:lnTo>
                    <a:pt x="2069604" y="1506354"/>
                  </a:lnTo>
                  <a:lnTo>
                    <a:pt x="2087828" y="1465362"/>
                  </a:lnTo>
                  <a:lnTo>
                    <a:pt x="2104321" y="1423496"/>
                  </a:lnTo>
                  <a:lnTo>
                    <a:pt x="2119038" y="1380796"/>
                  </a:lnTo>
                  <a:lnTo>
                    <a:pt x="2131936" y="1337308"/>
                  </a:lnTo>
                  <a:lnTo>
                    <a:pt x="2142971" y="1293074"/>
                  </a:lnTo>
                  <a:lnTo>
                    <a:pt x="2152098" y="1248138"/>
                  </a:lnTo>
                  <a:lnTo>
                    <a:pt x="2159274" y="1202541"/>
                  </a:lnTo>
                  <a:lnTo>
                    <a:pt x="2164454" y="1156329"/>
                  </a:lnTo>
                  <a:lnTo>
                    <a:pt x="2167595" y="1109543"/>
                  </a:lnTo>
                  <a:lnTo>
                    <a:pt x="2168652" y="1062228"/>
                  </a:lnTo>
                  <a:lnTo>
                    <a:pt x="2167595" y="1014915"/>
                  </a:lnTo>
                  <a:lnTo>
                    <a:pt x="2164454" y="968132"/>
                  </a:lnTo>
                  <a:lnTo>
                    <a:pt x="2159274" y="921921"/>
                  </a:lnTo>
                  <a:lnTo>
                    <a:pt x="2152098" y="876327"/>
                  </a:lnTo>
                  <a:lnTo>
                    <a:pt x="2142971" y="831392"/>
                  </a:lnTo>
                  <a:lnTo>
                    <a:pt x="2131936" y="787160"/>
                  </a:lnTo>
                  <a:lnTo>
                    <a:pt x="2119038" y="743673"/>
                  </a:lnTo>
                  <a:lnTo>
                    <a:pt x="2104321" y="700975"/>
                  </a:lnTo>
                  <a:lnTo>
                    <a:pt x="2087828" y="659108"/>
                  </a:lnTo>
                  <a:lnTo>
                    <a:pt x="2069604" y="618118"/>
                  </a:lnTo>
                  <a:lnTo>
                    <a:pt x="2049693" y="578045"/>
                  </a:lnTo>
                  <a:lnTo>
                    <a:pt x="2028140" y="538934"/>
                  </a:lnTo>
                  <a:lnTo>
                    <a:pt x="2004987" y="500828"/>
                  </a:lnTo>
                  <a:lnTo>
                    <a:pt x="1980280" y="463770"/>
                  </a:lnTo>
                  <a:lnTo>
                    <a:pt x="1954062" y="427802"/>
                  </a:lnTo>
                  <a:lnTo>
                    <a:pt x="1926378" y="392970"/>
                  </a:lnTo>
                  <a:lnTo>
                    <a:pt x="1897271" y="359314"/>
                  </a:lnTo>
                  <a:lnTo>
                    <a:pt x="1866786" y="326880"/>
                  </a:lnTo>
                  <a:lnTo>
                    <a:pt x="1834967" y="295709"/>
                  </a:lnTo>
                  <a:lnTo>
                    <a:pt x="1801857" y="265845"/>
                  </a:lnTo>
                  <a:lnTo>
                    <a:pt x="1767501" y="237332"/>
                  </a:lnTo>
                  <a:lnTo>
                    <a:pt x="1731944" y="210212"/>
                  </a:lnTo>
                  <a:lnTo>
                    <a:pt x="1695228" y="184529"/>
                  </a:lnTo>
                  <a:lnTo>
                    <a:pt x="1657399" y="160326"/>
                  </a:lnTo>
                  <a:lnTo>
                    <a:pt x="1618500" y="137645"/>
                  </a:lnTo>
                  <a:lnTo>
                    <a:pt x="1578576" y="116531"/>
                  </a:lnTo>
                  <a:lnTo>
                    <a:pt x="1537669" y="97027"/>
                  </a:lnTo>
                  <a:lnTo>
                    <a:pt x="1495826" y="79174"/>
                  </a:lnTo>
                  <a:lnTo>
                    <a:pt x="1453089" y="63018"/>
                  </a:lnTo>
                  <a:lnTo>
                    <a:pt x="1409503" y="48601"/>
                  </a:lnTo>
                  <a:lnTo>
                    <a:pt x="1365112" y="35966"/>
                  </a:lnTo>
                  <a:lnTo>
                    <a:pt x="1319959" y="25156"/>
                  </a:lnTo>
                  <a:lnTo>
                    <a:pt x="1274090" y="16215"/>
                  </a:lnTo>
                  <a:lnTo>
                    <a:pt x="1227548" y="9185"/>
                  </a:lnTo>
                  <a:lnTo>
                    <a:pt x="1180377" y="4111"/>
                  </a:lnTo>
                  <a:lnTo>
                    <a:pt x="1132622" y="1035"/>
                  </a:lnTo>
                  <a:lnTo>
                    <a:pt x="1084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4674869" y="4129277"/>
              <a:ext cx="2169160" cy="2124710"/>
            </a:xfrm>
            <a:custGeom>
              <a:avLst/>
              <a:gdLst/>
              <a:ahLst/>
              <a:cxnLst/>
              <a:rect l="l" t="t" r="r" b="b"/>
              <a:pathLst>
                <a:path w="2169159" h="2124710">
                  <a:moveTo>
                    <a:pt x="0" y="1062228"/>
                  </a:moveTo>
                  <a:lnTo>
                    <a:pt x="1056" y="1014915"/>
                  </a:lnTo>
                  <a:lnTo>
                    <a:pt x="4197" y="968132"/>
                  </a:lnTo>
                  <a:lnTo>
                    <a:pt x="9377" y="921921"/>
                  </a:lnTo>
                  <a:lnTo>
                    <a:pt x="16553" y="876327"/>
                  </a:lnTo>
                  <a:lnTo>
                    <a:pt x="25680" y="831392"/>
                  </a:lnTo>
                  <a:lnTo>
                    <a:pt x="36715" y="787160"/>
                  </a:lnTo>
                  <a:lnTo>
                    <a:pt x="49613" y="743673"/>
                  </a:lnTo>
                  <a:lnTo>
                    <a:pt x="64330" y="700975"/>
                  </a:lnTo>
                  <a:lnTo>
                    <a:pt x="80823" y="659108"/>
                  </a:lnTo>
                  <a:lnTo>
                    <a:pt x="99047" y="618118"/>
                  </a:lnTo>
                  <a:lnTo>
                    <a:pt x="118958" y="578045"/>
                  </a:lnTo>
                  <a:lnTo>
                    <a:pt x="140511" y="538934"/>
                  </a:lnTo>
                  <a:lnTo>
                    <a:pt x="163664" y="500828"/>
                  </a:lnTo>
                  <a:lnTo>
                    <a:pt x="188371" y="463770"/>
                  </a:lnTo>
                  <a:lnTo>
                    <a:pt x="214589" y="427802"/>
                  </a:lnTo>
                  <a:lnTo>
                    <a:pt x="242273" y="392970"/>
                  </a:lnTo>
                  <a:lnTo>
                    <a:pt x="271380" y="359314"/>
                  </a:lnTo>
                  <a:lnTo>
                    <a:pt x="301865" y="326880"/>
                  </a:lnTo>
                  <a:lnTo>
                    <a:pt x="333684" y="295709"/>
                  </a:lnTo>
                  <a:lnTo>
                    <a:pt x="366794" y="265845"/>
                  </a:lnTo>
                  <a:lnTo>
                    <a:pt x="401150" y="237332"/>
                  </a:lnTo>
                  <a:lnTo>
                    <a:pt x="436707" y="210212"/>
                  </a:lnTo>
                  <a:lnTo>
                    <a:pt x="473423" y="184529"/>
                  </a:lnTo>
                  <a:lnTo>
                    <a:pt x="511252" y="160326"/>
                  </a:lnTo>
                  <a:lnTo>
                    <a:pt x="550151" y="137645"/>
                  </a:lnTo>
                  <a:lnTo>
                    <a:pt x="590075" y="116531"/>
                  </a:lnTo>
                  <a:lnTo>
                    <a:pt x="630982" y="97027"/>
                  </a:lnTo>
                  <a:lnTo>
                    <a:pt x="672825" y="79174"/>
                  </a:lnTo>
                  <a:lnTo>
                    <a:pt x="715562" y="63018"/>
                  </a:lnTo>
                  <a:lnTo>
                    <a:pt x="759148" y="48601"/>
                  </a:lnTo>
                  <a:lnTo>
                    <a:pt x="803539" y="35966"/>
                  </a:lnTo>
                  <a:lnTo>
                    <a:pt x="848692" y="25156"/>
                  </a:lnTo>
                  <a:lnTo>
                    <a:pt x="894561" y="16215"/>
                  </a:lnTo>
                  <a:lnTo>
                    <a:pt x="941103" y="9185"/>
                  </a:lnTo>
                  <a:lnTo>
                    <a:pt x="988274" y="4111"/>
                  </a:lnTo>
                  <a:lnTo>
                    <a:pt x="1036029" y="1035"/>
                  </a:lnTo>
                  <a:lnTo>
                    <a:pt x="1084326" y="0"/>
                  </a:lnTo>
                  <a:lnTo>
                    <a:pt x="1132622" y="1035"/>
                  </a:lnTo>
                  <a:lnTo>
                    <a:pt x="1180377" y="4111"/>
                  </a:lnTo>
                  <a:lnTo>
                    <a:pt x="1227548" y="9185"/>
                  </a:lnTo>
                  <a:lnTo>
                    <a:pt x="1274090" y="16215"/>
                  </a:lnTo>
                  <a:lnTo>
                    <a:pt x="1319959" y="25156"/>
                  </a:lnTo>
                  <a:lnTo>
                    <a:pt x="1365112" y="35966"/>
                  </a:lnTo>
                  <a:lnTo>
                    <a:pt x="1409503" y="48601"/>
                  </a:lnTo>
                  <a:lnTo>
                    <a:pt x="1453089" y="63018"/>
                  </a:lnTo>
                  <a:lnTo>
                    <a:pt x="1495826" y="79174"/>
                  </a:lnTo>
                  <a:lnTo>
                    <a:pt x="1537669" y="97027"/>
                  </a:lnTo>
                  <a:lnTo>
                    <a:pt x="1578576" y="116531"/>
                  </a:lnTo>
                  <a:lnTo>
                    <a:pt x="1618500" y="137645"/>
                  </a:lnTo>
                  <a:lnTo>
                    <a:pt x="1657399" y="160326"/>
                  </a:lnTo>
                  <a:lnTo>
                    <a:pt x="1695228" y="184529"/>
                  </a:lnTo>
                  <a:lnTo>
                    <a:pt x="1731944" y="210212"/>
                  </a:lnTo>
                  <a:lnTo>
                    <a:pt x="1767501" y="237332"/>
                  </a:lnTo>
                  <a:lnTo>
                    <a:pt x="1801857" y="265845"/>
                  </a:lnTo>
                  <a:lnTo>
                    <a:pt x="1834967" y="295709"/>
                  </a:lnTo>
                  <a:lnTo>
                    <a:pt x="1866786" y="326880"/>
                  </a:lnTo>
                  <a:lnTo>
                    <a:pt x="1897271" y="359314"/>
                  </a:lnTo>
                  <a:lnTo>
                    <a:pt x="1926378" y="392970"/>
                  </a:lnTo>
                  <a:lnTo>
                    <a:pt x="1954062" y="427802"/>
                  </a:lnTo>
                  <a:lnTo>
                    <a:pt x="1980280" y="463770"/>
                  </a:lnTo>
                  <a:lnTo>
                    <a:pt x="2004987" y="500828"/>
                  </a:lnTo>
                  <a:lnTo>
                    <a:pt x="2028140" y="538934"/>
                  </a:lnTo>
                  <a:lnTo>
                    <a:pt x="2049693" y="578045"/>
                  </a:lnTo>
                  <a:lnTo>
                    <a:pt x="2069604" y="618118"/>
                  </a:lnTo>
                  <a:lnTo>
                    <a:pt x="2087828" y="659108"/>
                  </a:lnTo>
                  <a:lnTo>
                    <a:pt x="2104321" y="700975"/>
                  </a:lnTo>
                  <a:lnTo>
                    <a:pt x="2119038" y="743673"/>
                  </a:lnTo>
                  <a:lnTo>
                    <a:pt x="2131936" y="787160"/>
                  </a:lnTo>
                  <a:lnTo>
                    <a:pt x="2142971" y="831392"/>
                  </a:lnTo>
                  <a:lnTo>
                    <a:pt x="2152098" y="876327"/>
                  </a:lnTo>
                  <a:lnTo>
                    <a:pt x="2159274" y="921921"/>
                  </a:lnTo>
                  <a:lnTo>
                    <a:pt x="2164454" y="968132"/>
                  </a:lnTo>
                  <a:lnTo>
                    <a:pt x="2167595" y="1014915"/>
                  </a:lnTo>
                  <a:lnTo>
                    <a:pt x="2168652" y="1062228"/>
                  </a:lnTo>
                  <a:lnTo>
                    <a:pt x="2167595" y="1109543"/>
                  </a:lnTo>
                  <a:lnTo>
                    <a:pt x="2164454" y="1156329"/>
                  </a:lnTo>
                  <a:lnTo>
                    <a:pt x="2159274" y="1202541"/>
                  </a:lnTo>
                  <a:lnTo>
                    <a:pt x="2152098" y="1248138"/>
                  </a:lnTo>
                  <a:lnTo>
                    <a:pt x="2142971" y="1293074"/>
                  </a:lnTo>
                  <a:lnTo>
                    <a:pt x="2131936" y="1337308"/>
                  </a:lnTo>
                  <a:lnTo>
                    <a:pt x="2119038" y="1380796"/>
                  </a:lnTo>
                  <a:lnTo>
                    <a:pt x="2104321" y="1423496"/>
                  </a:lnTo>
                  <a:lnTo>
                    <a:pt x="2087828" y="1465362"/>
                  </a:lnTo>
                  <a:lnTo>
                    <a:pt x="2069604" y="1506354"/>
                  </a:lnTo>
                  <a:lnTo>
                    <a:pt x="2049693" y="1546427"/>
                  </a:lnTo>
                  <a:lnTo>
                    <a:pt x="2028140" y="1585538"/>
                  </a:lnTo>
                  <a:lnTo>
                    <a:pt x="2004987" y="1623644"/>
                  </a:lnTo>
                  <a:lnTo>
                    <a:pt x="1980280" y="1660702"/>
                  </a:lnTo>
                  <a:lnTo>
                    <a:pt x="1954062" y="1696669"/>
                  </a:lnTo>
                  <a:lnTo>
                    <a:pt x="1926378" y="1731501"/>
                  </a:lnTo>
                  <a:lnTo>
                    <a:pt x="1897271" y="1765156"/>
                  </a:lnTo>
                  <a:lnTo>
                    <a:pt x="1866786" y="1797590"/>
                  </a:lnTo>
                  <a:lnTo>
                    <a:pt x="1834967" y="1828760"/>
                  </a:lnTo>
                  <a:lnTo>
                    <a:pt x="1801857" y="1858623"/>
                  </a:lnTo>
                  <a:lnTo>
                    <a:pt x="1767501" y="1887135"/>
                  </a:lnTo>
                  <a:lnTo>
                    <a:pt x="1731944" y="1914254"/>
                  </a:lnTo>
                  <a:lnTo>
                    <a:pt x="1695228" y="1939936"/>
                  </a:lnTo>
                  <a:lnTo>
                    <a:pt x="1657399" y="1964139"/>
                  </a:lnTo>
                  <a:lnTo>
                    <a:pt x="1618500" y="1986818"/>
                  </a:lnTo>
                  <a:lnTo>
                    <a:pt x="1578576" y="2007931"/>
                  </a:lnTo>
                  <a:lnTo>
                    <a:pt x="1537669" y="2027435"/>
                  </a:lnTo>
                  <a:lnTo>
                    <a:pt x="1495826" y="2045286"/>
                  </a:lnTo>
                  <a:lnTo>
                    <a:pt x="1453089" y="2061441"/>
                  </a:lnTo>
                  <a:lnTo>
                    <a:pt x="1409503" y="2075857"/>
                  </a:lnTo>
                  <a:lnTo>
                    <a:pt x="1365112" y="2088492"/>
                  </a:lnTo>
                  <a:lnTo>
                    <a:pt x="1319959" y="2099301"/>
                  </a:lnTo>
                  <a:lnTo>
                    <a:pt x="1274090" y="2108241"/>
                  </a:lnTo>
                  <a:lnTo>
                    <a:pt x="1227548" y="2115270"/>
                  </a:lnTo>
                  <a:lnTo>
                    <a:pt x="1180377" y="2120344"/>
                  </a:lnTo>
                  <a:lnTo>
                    <a:pt x="1132622" y="2123421"/>
                  </a:lnTo>
                  <a:lnTo>
                    <a:pt x="1084326" y="2124456"/>
                  </a:lnTo>
                  <a:lnTo>
                    <a:pt x="1036029" y="2123421"/>
                  </a:lnTo>
                  <a:lnTo>
                    <a:pt x="988274" y="2120344"/>
                  </a:lnTo>
                  <a:lnTo>
                    <a:pt x="941103" y="2115270"/>
                  </a:lnTo>
                  <a:lnTo>
                    <a:pt x="894561" y="2108241"/>
                  </a:lnTo>
                  <a:lnTo>
                    <a:pt x="848692" y="2099301"/>
                  </a:lnTo>
                  <a:lnTo>
                    <a:pt x="803539" y="2088492"/>
                  </a:lnTo>
                  <a:lnTo>
                    <a:pt x="759148" y="2075857"/>
                  </a:lnTo>
                  <a:lnTo>
                    <a:pt x="715562" y="2061441"/>
                  </a:lnTo>
                  <a:lnTo>
                    <a:pt x="672825" y="2045286"/>
                  </a:lnTo>
                  <a:lnTo>
                    <a:pt x="630982" y="2027435"/>
                  </a:lnTo>
                  <a:lnTo>
                    <a:pt x="590075" y="2007931"/>
                  </a:lnTo>
                  <a:lnTo>
                    <a:pt x="550151" y="1986818"/>
                  </a:lnTo>
                  <a:lnTo>
                    <a:pt x="511252" y="1964139"/>
                  </a:lnTo>
                  <a:lnTo>
                    <a:pt x="473423" y="1939936"/>
                  </a:lnTo>
                  <a:lnTo>
                    <a:pt x="436707" y="1914254"/>
                  </a:lnTo>
                  <a:lnTo>
                    <a:pt x="401150" y="1887135"/>
                  </a:lnTo>
                  <a:lnTo>
                    <a:pt x="366794" y="1858623"/>
                  </a:lnTo>
                  <a:lnTo>
                    <a:pt x="333684" y="1828760"/>
                  </a:lnTo>
                  <a:lnTo>
                    <a:pt x="301865" y="1797590"/>
                  </a:lnTo>
                  <a:lnTo>
                    <a:pt x="271380" y="1765156"/>
                  </a:lnTo>
                  <a:lnTo>
                    <a:pt x="242273" y="1731501"/>
                  </a:lnTo>
                  <a:lnTo>
                    <a:pt x="214589" y="1696669"/>
                  </a:lnTo>
                  <a:lnTo>
                    <a:pt x="188371" y="1660702"/>
                  </a:lnTo>
                  <a:lnTo>
                    <a:pt x="163664" y="1623644"/>
                  </a:lnTo>
                  <a:lnTo>
                    <a:pt x="140511" y="1585538"/>
                  </a:lnTo>
                  <a:lnTo>
                    <a:pt x="118958" y="1546427"/>
                  </a:lnTo>
                  <a:lnTo>
                    <a:pt x="99047" y="1506354"/>
                  </a:lnTo>
                  <a:lnTo>
                    <a:pt x="80823" y="1465362"/>
                  </a:lnTo>
                  <a:lnTo>
                    <a:pt x="64330" y="1423496"/>
                  </a:lnTo>
                  <a:lnTo>
                    <a:pt x="49613" y="1380796"/>
                  </a:lnTo>
                  <a:lnTo>
                    <a:pt x="36715" y="1337308"/>
                  </a:lnTo>
                  <a:lnTo>
                    <a:pt x="25680" y="1293074"/>
                  </a:lnTo>
                  <a:lnTo>
                    <a:pt x="16553" y="1248138"/>
                  </a:lnTo>
                  <a:lnTo>
                    <a:pt x="9377" y="1202541"/>
                  </a:lnTo>
                  <a:lnTo>
                    <a:pt x="4197" y="1156329"/>
                  </a:lnTo>
                  <a:lnTo>
                    <a:pt x="1056" y="1109543"/>
                  </a:lnTo>
                  <a:lnTo>
                    <a:pt x="0" y="106222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 txBox="1"/>
          <p:nvPr/>
        </p:nvSpPr>
        <p:spPr>
          <a:xfrm>
            <a:off x="5086350" y="5273802"/>
            <a:ext cx="1324610" cy="793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68007E"/>
                </a:solidFill>
                <a:latin typeface="Calibri"/>
                <a:cs typeface="Calibri"/>
              </a:rPr>
              <a:t>Proactive</a:t>
            </a:r>
            <a:r>
              <a:rPr dirty="0" sz="1800" spc="-65" b="1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68007E"/>
                </a:solidFill>
                <a:latin typeface="Calibri"/>
                <a:cs typeface="Calibri"/>
              </a:rPr>
              <a:t>and </a:t>
            </a:r>
            <a:r>
              <a:rPr dirty="0" sz="1800" spc="-395" b="1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68007E"/>
                </a:solidFill>
                <a:latin typeface="Calibri"/>
                <a:cs typeface="Calibri"/>
              </a:rPr>
              <a:t>responsive</a:t>
            </a:r>
            <a:endParaRPr sz="18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  <a:spcBef>
                <a:spcPts val="40"/>
              </a:spcBef>
            </a:pPr>
            <a:r>
              <a:rPr dirty="0" sz="1400" spc="-5">
                <a:solidFill>
                  <a:srgbClr val="68007E"/>
                </a:solidFill>
                <a:latin typeface="Calibri"/>
                <a:cs typeface="Calibri"/>
              </a:rPr>
              <a:t>teams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383023" y="1190244"/>
            <a:ext cx="2725420" cy="3998595"/>
            <a:chOff x="4383023" y="1190244"/>
            <a:chExt cx="2725420" cy="3998595"/>
          </a:xfrm>
        </p:grpSpPr>
        <p:sp>
          <p:nvSpPr>
            <p:cNvPr id="45" name="object 45"/>
            <p:cNvSpPr/>
            <p:nvPr/>
          </p:nvSpPr>
          <p:spPr>
            <a:xfrm>
              <a:off x="4794503" y="5183123"/>
              <a:ext cx="1908810" cy="635"/>
            </a:xfrm>
            <a:custGeom>
              <a:avLst/>
              <a:gdLst/>
              <a:ahLst/>
              <a:cxnLst/>
              <a:rect l="l" t="t" r="r" b="b"/>
              <a:pathLst>
                <a:path w="1908809" h="635">
                  <a:moveTo>
                    <a:pt x="0" y="0"/>
                  </a:moveTo>
                  <a:lnTo>
                    <a:pt x="1908302" y="381"/>
                  </a:lnTo>
                </a:path>
              </a:pathLst>
            </a:custGeom>
            <a:ln w="9525">
              <a:solidFill>
                <a:srgbClr val="68007E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45607" y="4134611"/>
              <a:ext cx="1005839" cy="100431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3023" y="1190244"/>
              <a:ext cx="2724912" cy="2671572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501895" y="1309116"/>
              <a:ext cx="2491740" cy="2438400"/>
            </a:xfrm>
            <a:custGeom>
              <a:avLst/>
              <a:gdLst/>
              <a:ahLst/>
              <a:cxnLst/>
              <a:rect l="l" t="t" r="r" b="b"/>
              <a:pathLst>
                <a:path w="2491740" h="2438400">
                  <a:moveTo>
                    <a:pt x="1245869" y="0"/>
                  </a:moveTo>
                  <a:lnTo>
                    <a:pt x="1196948" y="922"/>
                  </a:lnTo>
                  <a:lnTo>
                    <a:pt x="1148504" y="3668"/>
                  </a:lnTo>
                  <a:lnTo>
                    <a:pt x="1100573" y="8202"/>
                  </a:lnTo>
                  <a:lnTo>
                    <a:pt x="1053188" y="14491"/>
                  </a:lnTo>
                  <a:lnTo>
                    <a:pt x="1006386" y="22501"/>
                  </a:lnTo>
                  <a:lnTo>
                    <a:pt x="960199" y="32199"/>
                  </a:lnTo>
                  <a:lnTo>
                    <a:pt x="914664" y="43550"/>
                  </a:lnTo>
                  <a:lnTo>
                    <a:pt x="869814" y="56520"/>
                  </a:lnTo>
                  <a:lnTo>
                    <a:pt x="825685" y="71076"/>
                  </a:lnTo>
                  <a:lnTo>
                    <a:pt x="782310" y="87184"/>
                  </a:lnTo>
                  <a:lnTo>
                    <a:pt x="739724" y="104809"/>
                  </a:lnTo>
                  <a:lnTo>
                    <a:pt x="697963" y="123919"/>
                  </a:lnTo>
                  <a:lnTo>
                    <a:pt x="657060" y="144478"/>
                  </a:lnTo>
                  <a:lnTo>
                    <a:pt x="617050" y="166454"/>
                  </a:lnTo>
                  <a:lnTo>
                    <a:pt x="577968" y="189812"/>
                  </a:lnTo>
                  <a:lnTo>
                    <a:pt x="539849" y="214519"/>
                  </a:lnTo>
                  <a:lnTo>
                    <a:pt x="502727" y="240540"/>
                  </a:lnTo>
                  <a:lnTo>
                    <a:pt x="466637" y="267841"/>
                  </a:lnTo>
                  <a:lnTo>
                    <a:pt x="431613" y="296390"/>
                  </a:lnTo>
                  <a:lnTo>
                    <a:pt x="397690" y="326151"/>
                  </a:lnTo>
                  <a:lnTo>
                    <a:pt x="364902" y="357092"/>
                  </a:lnTo>
                  <a:lnTo>
                    <a:pt x="333285" y="389177"/>
                  </a:lnTo>
                  <a:lnTo>
                    <a:pt x="302873" y="422374"/>
                  </a:lnTo>
                  <a:lnTo>
                    <a:pt x="273700" y="456649"/>
                  </a:lnTo>
                  <a:lnTo>
                    <a:pt x="245801" y="491966"/>
                  </a:lnTo>
                  <a:lnTo>
                    <a:pt x="219211" y="528294"/>
                  </a:lnTo>
                  <a:lnTo>
                    <a:pt x="193964" y="565597"/>
                  </a:lnTo>
                  <a:lnTo>
                    <a:pt x="170095" y="603842"/>
                  </a:lnTo>
                  <a:lnTo>
                    <a:pt x="147638" y="642995"/>
                  </a:lnTo>
                  <a:lnTo>
                    <a:pt x="126629" y="683023"/>
                  </a:lnTo>
                  <a:lnTo>
                    <a:pt x="107102" y="723890"/>
                  </a:lnTo>
                  <a:lnTo>
                    <a:pt x="89091" y="765564"/>
                  </a:lnTo>
                  <a:lnTo>
                    <a:pt x="72631" y="808010"/>
                  </a:lnTo>
                  <a:lnTo>
                    <a:pt x="57756" y="851195"/>
                  </a:lnTo>
                  <a:lnTo>
                    <a:pt x="44502" y="895085"/>
                  </a:lnTo>
                  <a:lnTo>
                    <a:pt x="32903" y="939645"/>
                  </a:lnTo>
                  <a:lnTo>
                    <a:pt x="22994" y="984843"/>
                  </a:lnTo>
                  <a:lnTo>
                    <a:pt x="14808" y="1030644"/>
                  </a:lnTo>
                  <a:lnTo>
                    <a:pt x="8381" y="1077013"/>
                  </a:lnTo>
                  <a:lnTo>
                    <a:pt x="3748" y="1123919"/>
                  </a:lnTo>
                  <a:lnTo>
                    <a:pt x="942" y="1171325"/>
                  </a:lnTo>
                  <a:lnTo>
                    <a:pt x="0" y="1219200"/>
                  </a:lnTo>
                  <a:lnTo>
                    <a:pt x="942" y="1267074"/>
                  </a:lnTo>
                  <a:lnTo>
                    <a:pt x="3748" y="1314480"/>
                  </a:lnTo>
                  <a:lnTo>
                    <a:pt x="8381" y="1361386"/>
                  </a:lnTo>
                  <a:lnTo>
                    <a:pt x="14808" y="1407755"/>
                  </a:lnTo>
                  <a:lnTo>
                    <a:pt x="22994" y="1453556"/>
                  </a:lnTo>
                  <a:lnTo>
                    <a:pt x="32903" y="1498754"/>
                  </a:lnTo>
                  <a:lnTo>
                    <a:pt x="44502" y="1543314"/>
                  </a:lnTo>
                  <a:lnTo>
                    <a:pt x="57756" y="1587204"/>
                  </a:lnTo>
                  <a:lnTo>
                    <a:pt x="72631" y="1630389"/>
                  </a:lnTo>
                  <a:lnTo>
                    <a:pt x="89091" y="1672835"/>
                  </a:lnTo>
                  <a:lnTo>
                    <a:pt x="107102" y="1714509"/>
                  </a:lnTo>
                  <a:lnTo>
                    <a:pt x="126629" y="1755376"/>
                  </a:lnTo>
                  <a:lnTo>
                    <a:pt x="147638" y="1795404"/>
                  </a:lnTo>
                  <a:lnTo>
                    <a:pt x="170095" y="1834557"/>
                  </a:lnTo>
                  <a:lnTo>
                    <a:pt x="193964" y="1872802"/>
                  </a:lnTo>
                  <a:lnTo>
                    <a:pt x="219211" y="1910105"/>
                  </a:lnTo>
                  <a:lnTo>
                    <a:pt x="245801" y="1946433"/>
                  </a:lnTo>
                  <a:lnTo>
                    <a:pt x="273700" y="1981750"/>
                  </a:lnTo>
                  <a:lnTo>
                    <a:pt x="302873" y="2016025"/>
                  </a:lnTo>
                  <a:lnTo>
                    <a:pt x="333285" y="2049222"/>
                  </a:lnTo>
                  <a:lnTo>
                    <a:pt x="364902" y="2081307"/>
                  </a:lnTo>
                  <a:lnTo>
                    <a:pt x="397690" y="2112248"/>
                  </a:lnTo>
                  <a:lnTo>
                    <a:pt x="431613" y="2142009"/>
                  </a:lnTo>
                  <a:lnTo>
                    <a:pt x="466637" y="2170558"/>
                  </a:lnTo>
                  <a:lnTo>
                    <a:pt x="502727" y="2197859"/>
                  </a:lnTo>
                  <a:lnTo>
                    <a:pt x="539849" y="2223880"/>
                  </a:lnTo>
                  <a:lnTo>
                    <a:pt x="577968" y="2248587"/>
                  </a:lnTo>
                  <a:lnTo>
                    <a:pt x="617050" y="2271945"/>
                  </a:lnTo>
                  <a:lnTo>
                    <a:pt x="657060" y="2293921"/>
                  </a:lnTo>
                  <a:lnTo>
                    <a:pt x="697963" y="2314480"/>
                  </a:lnTo>
                  <a:lnTo>
                    <a:pt x="739724" y="2333590"/>
                  </a:lnTo>
                  <a:lnTo>
                    <a:pt x="782310" y="2351215"/>
                  </a:lnTo>
                  <a:lnTo>
                    <a:pt x="825685" y="2367323"/>
                  </a:lnTo>
                  <a:lnTo>
                    <a:pt x="869814" y="2381879"/>
                  </a:lnTo>
                  <a:lnTo>
                    <a:pt x="914664" y="2394849"/>
                  </a:lnTo>
                  <a:lnTo>
                    <a:pt x="960199" y="2406200"/>
                  </a:lnTo>
                  <a:lnTo>
                    <a:pt x="1006386" y="2415898"/>
                  </a:lnTo>
                  <a:lnTo>
                    <a:pt x="1053188" y="2423908"/>
                  </a:lnTo>
                  <a:lnTo>
                    <a:pt x="1100573" y="2430197"/>
                  </a:lnTo>
                  <a:lnTo>
                    <a:pt x="1148504" y="2434731"/>
                  </a:lnTo>
                  <a:lnTo>
                    <a:pt x="1196948" y="2437477"/>
                  </a:lnTo>
                  <a:lnTo>
                    <a:pt x="1245869" y="2438400"/>
                  </a:lnTo>
                  <a:lnTo>
                    <a:pt x="1294791" y="2437477"/>
                  </a:lnTo>
                  <a:lnTo>
                    <a:pt x="1343235" y="2434731"/>
                  </a:lnTo>
                  <a:lnTo>
                    <a:pt x="1391166" y="2430197"/>
                  </a:lnTo>
                  <a:lnTo>
                    <a:pt x="1438551" y="2423908"/>
                  </a:lnTo>
                  <a:lnTo>
                    <a:pt x="1485353" y="2415898"/>
                  </a:lnTo>
                  <a:lnTo>
                    <a:pt x="1531540" y="2406200"/>
                  </a:lnTo>
                  <a:lnTo>
                    <a:pt x="1577075" y="2394849"/>
                  </a:lnTo>
                  <a:lnTo>
                    <a:pt x="1621925" y="2381879"/>
                  </a:lnTo>
                  <a:lnTo>
                    <a:pt x="1666054" y="2367323"/>
                  </a:lnTo>
                  <a:lnTo>
                    <a:pt x="1709429" y="2351215"/>
                  </a:lnTo>
                  <a:lnTo>
                    <a:pt x="1752015" y="2333590"/>
                  </a:lnTo>
                  <a:lnTo>
                    <a:pt x="1793776" y="2314480"/>
                  </a:lnTo>
                  <a:lnTo>
                    <a:pt x="1834679" y="2293921"/>
                  </a:lnTo>
                  <a:lnTo>
                    <a:pt x="1874689" y="2271945"/>
                  </a:lnTo>
                  <a:lnTo>
                    <a:pt x="1913771" y="2248587"/>
                  </a:lnTo>
                  <a:lnTo>
                    <a:pt x="1951890" y="2223880"/>
                  </a:lnTo>
                  <a:lnTo>
                    <a:pt x="1989012" y="2197859"/>
                  </a:lnTo>
                  <a:lnTo>
                    <a:pt x="2025102" y="2170558"/>
                  </a:lnTo>
                  <a:lnTo>
                    <a:pt x="2060126" y="2142009"/>
                  </a:lnTo>
                  <a:lnTo>
                    <a:pt x="2094049" y="2112248"/>
                  </a:lnTo>
                  <a:lnTo>
                    <a:pt x="2126837" y="2081307"/>
                  </a:lnTo>
                  <a:lnTo>
                    <a:pt x="2158454" y="2049222"/>
                  </a:lnTo>
                  <a:lnTo>
                    <a:pt x="2188866" y="2016025"/>
                  </a:lnTo>
                  <a:lnTo>
                    <a:pt x="2218039" y="1981750"/>
                  </a:lnTo>
                  <a:lnTo>
                    <a:pt x="2245938" y="1946433"/>
                  </a:lnTo>
                  <a:lnTo>
                    <a:pt x="2272528" y="1910105"/>
                  </a:lnTo>
                  <a:lnTo>
                    <a:pt x="2297775" y="1872802"/>
                  </a:lnTo>
                  <a:lnTo>
                    <a:pt x="2321644" y="1834557"/>
                  </a:lnTo>
                  <a:lnTo>
                    <a:pt x="2344101" y="1795404"/>
                  </a:lnTo>
                  <a:lnTo>
                    <a:pt x="2365110" y="1755376"/>
                  </a:lnTo>
                  <a:lnTo>
                    <a:pt x="2384637" y="1714509"/>
                  </a:lnTo>
                  <a:lnTo>
                    <a:pt x="2402648" y="1672835"/>
                  </a:lnTo>
                  <a:lnTo>
                    <a:pt x="2419108" y="1630389"/>
                  </a:lnTo>
                  <a:lnTo>
                    <a:pt x="2433983" y="1587204"/>
                  </a:lnTo>
                  <a:lnTo>
                    <a:pt x="2447237" y="1543314"/>
                  </a:lnTo>
                  <a:lnTo>
                    <a:pt x="2458836" y="1498754"/>
                  </a:lnTo>
                  <a:lnTo>
                    <a:pt x="2468745" y="1453556"/>
                  </a:lnTo>
                  <a:lnTo>
                    <a:pt x="2476931" y="1407755"/>
                  </a:lnTo>
                  <a:lnTo>
                    <a:pt x="2483358" y="1361386"/>
                  </a:lnTo>
                  <a:lnTo>
                    <a:pt x="2487991" y="1314480"/>
                  </a:lnTo>
                  <a:lnTo>
                    <a:pt x="2490797" y="1267074"/>
                  </a:lnTo>
                  <a:lnTo>
                    <a:pt x="2491739" y="1219200"/>
                  </a:lnTo>
                  <a:lnTo>
                    <a:pt x="2490797" y="1171325"/>
                  </a:lnTo>
                  <a:lnTo>
                    <a:pt x="2487991" y="1123919"/>
                  </a:lnTo>
                  <a:lnTo>
                    <a:pt x="2483358" y="1077013"/>
                  </a:lnTo>
                  <a:lnTo>
                    <a:pt x="2476931" y="1030644"/>
                  </a:lnTo>
                  <a:lnTo>
                    <a:pt x="2468745" y="984843"/>
                  </a:lnTo>
                  <a:lnTo>
                    <a:pt x="2458836" y="939645"/>
                  </a:lnTo>
                  <a:lnTo>
                    <a:pt x="2447237" y="895085"/>
                  </a:lnTo>
                  <a:lnTo>
                    <a:pt x="2433983" y="851195"/>
                  </a:lnTo>
                  <a:lnTo>
                    <a:pt x="2419108" y="808010"/>
                  </a:lnTo>
                  <a:lnTo>
                    <a:pt x="2402648" y="765564"/>
                  </a:lnTo>
                  <a:lnTo>
                    <a:pt x="2384637" y="723890"/>
                  </a:lnTo>
                  <a:lnTo>
                    <a:pt x="2365110" y="683023"/>
                  </a:lnTo>
                  <a:lnTo>
                    <a:pt x="2344101" y="642995"/>
                  </a:lnTo>
                  <a:lnTo>
                    <a:pt x="2321644" y="603842"/>
                  </a:lnTo>
                  <a:lnTo>
                    <a:pt x="2297775" y="565597"/>
                  </a:lnTo>
                  <a:lnTo>
                    <a:pt x="2272528" y="528294"/>
                  </a:lnTo>
                  <a:lnTo>
                    <a:pt x="2245938" y="491966"/>
                  </a:lnTo>
                  <a:lnTo>
                    <a:pt x="2218039" y="456649"/>
                  </a:lnTo>
                  <a:lnTo>
                    <a:pt x="2188866" y="422374"/>
                  </a:lnTo>
                  <a:lnTo>
                    <a:pt x="2158454" y="389177"/>
                  </a:lnTo>
                  <a:lnTo>
                    <a:pt x="2126837" y="357092"/>
                  </a:lnTo>
                  <a:lnTo>
                    <a:pt x="2094049" y="326151"/>
                  </a:lnTo>
                  <a:lnTo>
                    <a:pt x="2060126" y="296390"/>
                  </a:lnTo>
                  <a:lnTo>
                    <a:pt x="2025102" y="267841"/>
                  </a:lnTo>
                  <a:lnTo>
                    <a:pt x="1989012" y="240540"/>
                  </a:lnTo>
                  <a:lnTo>
                    <a:pt x="1951890" y="214519"/>
                  </a:lnTo>
                  <a:lnTo>
                    <a:pt x="1913771" y="189812"/>
                  </a:lnTo>
                  <a:lnTo>
                    <a:pt x="1874689" y="166454"/>
                  </a:lnTo>
                  <a:lnTo>
                    <a:pt x="1834679" y="144478"/>
                  </a:lnTo>
                  <a:lnTo>
                    <a:pt x="1793776" y="123919"/>
                  </a:lnTo>
                  <a:lnTo>
                    <a:pt x="1752015" y="104809"/>
                  </a:lnTo>
                  <a:lnTo>
                    <a:pt x="1709429" y="87184"/>
                  </a:lnTo>
                  <a:lnTo>
                    <a:pt x="1666054" y="71076"/>
                  </a:lnTo>
                  <a:lnTo>
                    <a:pt x="1621925" y="56520"/>
                  </a:lnTo>
                  <a:lnTo>
                    <a:pt x="1577075" y="43550"/>
                  </a:lnTo>
                  <a:lnTo>
                    <a:pt x="1531540" y="32199"/>
                  </a:lnTo>
                  <a:lnTo>
                    <a:pt x="1485353" y="22501"/>
                  </a:lnTo>
                  <a:lnTo>
                    <a:pt x="1438551" y="14491"/>
                  </a:lnTo>
                  <a:lnTo>
                    <a:pt x="1391166" y="8202"/>
                  </a:lnTo>
                  <a:lnTo>
                    <a:pt x="1343235" y="3668"/>
                  </a:lnTo>
                  <a:lnTo>
                    <a:pt x="1294791" y="922"/>
                  </a:lnTo>
                  <a:lnTo>
                    <a:pt x="1245869" y="0"/>
                  </a:lnTo>
                  <a:close/>
                </a:path>
              </a:pathLst>
            </a:custGeom>
            <a:solidFill>
              <a:srgbClr val="E2D1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4501895" y="1309116"/>
              <a:ext cx="2491740" cy="2438400"/>
            </a:xfrm>
            <a:custGeom>
              <a:avLst/>
              <a:gdLst/>
              <a:ahLst/>
              <a:cxnLst/>
              <a:rect l="l" t="t" r="r" b="b"/>
              <a:pathLst>
                <a:path w="2491740" h="2438400">
                  <a:moveTo>
                    <a:pt x="0" y="1219200"/>
                  </a:moveTo>
                  <a:lnTo>
                    <a:pt x="942" y="1171325"/>
                  </a:lnTo>
                  <a:lnTo>
                    <a:pt x="3748" y="1123919"/>
                  </a:lnTo>
                  <a:lnTo>
                    <a:pt x="8381" y="1077013"/>
                  </a:lnTo>
                  <a:lnTo>
                    <a:pt x="14808" y="1030644"/>
                  </a:lnTo>
                  <a:lnTo>
                    <a:pt x="22994" y="984843"/>
                  </a:lnTo>
                  <a:lnTo>
                    <a:pt x="32903" y="939645"/>
                  </a:lnTo>
                  <a:lnTo>
                    <a:pt x="44502" y="895085"/>
                  </a:lnTo>
                  <a:lnTo>
                    <a:pt x="57756" y="851195"/>
                  </a:lnTo>
                  <a:lnTo>
                    <a:pt x="72631" y="808010"/>
                  </a:lnTo>
                  <a:lnTo>
                    <a:pt x="89091" y="765564"/>
                  </a:lnTo>
                  <a:lnTo>
                    <a:pt x="107102" y="723890"/>
                  </a:lnTo>
                  <a:lnTo>
                    <a:pt x="126629" y="683023"/>
                  </a:lnTo>
                  <a:lnTo>
                    <a:pt x="147638" y="642995"/>
                  </a:lnTo>
                  <a:lnTo>
                    <a:pt x="170095" y="603842"/>
                  </a:lnTo>
                  <a:lnTo>
                    <a:pt x="193964" y="565597"/>
                  </a:lnTo>
                  <a:lnTo>
                    <a:pt x="219211" y="528294"/>
                  </a:lnTo>
                  <a:lnTo>
                    <a:pt x="245801" y="491966"/>
                  </a:lnTo>
                  <a:lnTo>
                    <a:pt x="273700" y="456649"/>
                  </a:lnTo>
                  <a:lnTo>
                    <a:pt x="302873" y="422374"/>
                  </a:lnTo>
                  <a:lnTo>
                    <a:pt x="333285" y="389177"/>
                  </a:lnTo>
                  <a:lnTo>
                    <a:pt x="364902" y="357092"/>
                  </a:lnTo>
                  <a:lnTo>
                    <a:pt x="397690" y="326151"/>
                  </a:lnTo>
                  <a:lnTo>
                    <a:pt x="431613" y="296390"/>
                  </a:lnTo>
                  <a:lnTo>
                    <a:pt x="466637" y="267841"/>
                  </a:lnTo>
                  <a:lnTo>
                    <a:pt x="502727" y="240540"/>
                  </a:lnTo>
                  <a:lnTo>
                    <a:pt x="539849" y="214519"/>
                  </a:lnTo>
                  <a:lnTo>
                    <a:pt x="577968" y="189812"/>
                  </a:lnTo>
                  <a:lnTo>
                    <a:pt x="617050" y="166454"/>
                  </a:lnTo>
                  <a:lnTo>
                    <a:pt x="657060" y="144478"/>
                  </a:lnTo>
                  <a:lnTo>
                    <a:pt x="697963" y="123919"/>
                  </a:lnTo>
                  <a:lnTo>
                    <a:pt x="739724" y="104809"/>
                  </a:lnTo>
                  <a:lnTo>
                    <a:pt x="782310" y="87184"/>
                  </a:lnTo>
                  <a:lnTo>
                    <a:pt x="825685" y="71076"/>
                  </a:lnTo>
                  <a:lnTo>
                    <a:pt x="869814" y="56520"/>
                  </a:lnTo>
                  <a:lnTo>
                    <a:pt x="914664" y="43550"/>
                  </a:lnTo>
                  <a:lnTo>
                    <a:pt x="960199" y="32199"/>
                  </a:lnTo>
                  <a:lnTo>
                    <a:pt x="1006386" y="22501"/>
                  </a:lnTo>
                  <a:lnTo>
                    <a:pt x="1053188" y="14491"/>
                  </a:lnTo>
                  <a:lnTo>
                    <a:pt x="1100573" y="8202"/>
                  </a:lnTo>
                  <a:lnTo>
                    <a:pt x="1148504" y="3668"/>
                  </a:lnTo>
                  <a:lnTo>
                    <a:pt x="1196948" y="922"/>
                  </a:lnTo>
                  <a:lnTo>
                    <a:pt x="1245869" y="0"/>
                  </a:lnTo>
                  <a:lnTo>
                    <a:pt x="1294791" y="922"/>
                  </a:lnTo>
                  <a:lnTo>
                    <a:pt x="1343235" y="3668"/>
                  </a:lnTo>
                  <a:lnTo>
                    <a:pt x="1391166" y="8202"/>
                  </a:lnTo>
                  <a:lnTo>
                    <a:pt x="1438551" y="14491"/>
                  </a:lnTo>
                  <a:lnTo>
                    <a:pt x="1485353" y="22501"/>
                  </a:lnTo>
                  <a:lnTo>
                    <a:pt x="1531540" y="32199"/>
                  </a:lnTo>
                  <a:lnTo>
                    <a:pt x="1577075" y="43550"/>
                  </a:lnTo>
                  <a:lnTo>
                    <a:pt x="1621925" y="56520"/>
                  </a:lnTo>
                  <a:lnTo>
                    <a:pt x="1666054" y="71076"/>
                  </a:lnTo>
                  <a:lnTo>
                    <a:pt x="1709429" y="87184"/>
                  </a:lnTo>
                  <a:lnTo>
                    <a:pt x="1752015" y="104809"/>
                  </a:lnTo>
                  <a:lnTo>
                    <a:pt x="1793776" y="123919"/>
                  </a:lnTo>
                  <a:lnTo>
                    <a:pt x="1834679" y="144478"/>
                  </a:lnTo>
                  <a:lnTo>
                    <a:pt x="1874689" y="166454"/>
                  </a:lnTo>
                  <a:lnTo>
                    <a:pt x="1913771" y="189812"/>
                  </a:lnTo>
                  <a:lnTo>
                    <a:pt x="1951890" y="214519"/>
                  </a:lnTo>
                  <a:lnTo>
                    <a:pt x="1989012" y="240540"/>
                  </a:lnTo>
                  <a:lnTo>
                    <a:pt x="2025102" y="267841"/>
                  </a:lnTo>
                  <a:lnTo>
                    <a:pt x="2060126" y="296390"/>
                  </a:lnTo>
                  <a:lnTo>
                    <a:pt x="2094049" y="326151"/>
                  </a:lnTo>
                  <a:lnTo>
                    <a:pt x="2126837" y="357092"/>
                  </a:lnTo>
                  <a:lnTo>
                    <a:pt x="2158454" y="389177"/>
                  </a:lnTo>
                  <a:lnTo>
                    <a:pt x="2188866" y="422374"/>
                  </a:lnTo>
                  <a:lnTo>
                    <a:pt x="2218039" y="456649"/>
                  </a:lnTo>
                  <a:lnTo>
                    <a:pt x="2245938" y="491966"/>
                  </a:lnTo>
                  <a:lnTo>
                    <a:pt x="2272528" y="528294"/>
                  </a:lnTo>
                  <a:lnTo>
                    <a:pt x="2297775" y="565597"/>
                  </a:lnTo>
                  <a:lnTo>
                    <a:pt x="2321644" y="603842"/>
                  </a:lnTo>
                  <a:lnTo>
                    <a:pt x="2344101" y="642995"/>
                  </a:lnTo>
                  <a:lnTo>
                    <a:pt x="2365110" y="683023"/>
                  </a:lnTo>
                  <a:lnTo>
                    <a:pt x="2384637" y="723890"/>
                  </a:lnTo>
                  <a:lnTo>
                    <a:pt x="2402648" y="765564"/>
                  </a:lnTo>
                  <a:lnTo>
                    <a:pt x="2419108" y="808010"/>
                  </a:lnTo>
                  <a:lnTo>
                    <a:pt x="2433983" y="851195"/>
                  </a:lnTo>
                  <a:lnTo>
                    <a:pt x="2447237" y="895085"/>
                  </a:lnTo>
                  <a:lnTo>
                    <a:pt x="2458836" y="939645"/>
                  </a:lnTo>
                  <a:lnTo>
                    <a:pt x="2468745" y="984843"/>
                  </a:lnTo>
                  <a:lnTo>
                    <a:pt x="2476931" y="1030644"/>
                  </a:lnTo>
                  <a:lnTo>
                    <a:pt x="2483358" y="1077013"/>
                  </a:lnTo>
                  <a:lnTo>
                    <a:pt x="2487991" y="1123919"/>
                  </a:lnTo>
                  <a:lnTo>
                    <a:pt x="2490797" y="1171325"/>
                  </a:lnTo>
                  <a:lnTo>
                    <a:pt x="2491739" y="1219200"/>
                  </a:lnTo>
                  <a:lnTo>
                    <a:pt x="2490797" y="1267074"/>
                  </a:lnTo>
                  <a:lnTo>
                    <a:pt x="2487991" y="1314480"/>
                  </a:lnTo>
                  <a:lnTo>
                    <a:pt x="2483358" y="1361386"/>
                  </a:lnTo>
                  <a:lnTo>
                    <a:pt x="2476931" y="1407755"/>
                  </a:lnTo>
                  <a:lnTo>
                    <a:pt x="2468745" y="1453556"/>
                  </a:lnTo>
                  <a:lnTo>
                    <a:pt x="2458836" y="1498754"/>
                  </a:lnTo>
                  <a:lnTo>
                    <a:pt x="2447237" y="1543314"/>
                  </a:lnTo>
                  <a:lnTo>
                    <a:pt x="2433983" y="1587204"/>
                  </a:lnTo>
                  <a:lnTo>
                    <a:pt x="2419108" y="1630389"/>
                  </a:lnTo>
                  <a:lnTo>
                    <a:pt x="2402648" y="1672835"/>
                  </a:lnTo>
                  <a:lnTo>
                    <a:pt x="2384637" y="1714509"/>
                  </a:lnTo>
                  <a:lnTo>
                    <a:pt x="2365110" y="1755376"/>
                  </a:lnTo>
                  <a:lnTo>
                    <a:pt x="2344101" y="1795404"/>
                  </a:lnTo>
                  <a:lnTo>
                    <a:pt x="2321644" y="1834557"/>
                  </a:lnTo>
                  <a:lnTo>
                    <a:pt x="2297775" y="1872802"/>
                  </a:lnTo>
                  <a:lnTo>
                    <a:pt x="2272528" y="1910105"/>
                  </a:lnTo>
                  <a:lnTo>
                    <a:pt x="2245938" y="1946433"/>
                  </a:lnTo>
                  <a:lnTo>
                    <a:pt x="2218039" y="1981750"/>
                  </a:lnTo>
                  <a:lnTo>
                    <a:pt x="2188866" y="2016025"/>
                  </a:lnTo>
                  <a:lnTo>
                    <a:pt x="2158454" y="2049222"/>
                  </a:lnTo>
                  <a:lnTo>
                    <a:pt x="2126837" y="2081307"/>
                  </a:lnTo>
                  <a:lnTo>
                    <a:pt x="2094049" y="2112248"/>
                  </a:lnTo>
                  <a:lnTo>
                    <a:pt x="2060126" y="2142009"/>
                  </a:lnTo>
                  <a:lnTo>
                    <a:pt x="2025102" y="2170558"/>
                  </a:lnTo>
                  <a:lnTo>
                    <a:pt x="1989012" y="2197859"/>
                  </a:lnTo>
                  <a:lnTo>
                    <a:pt x="1951890" y="2223880"/>
                  </a:lnTo>
                  <a:lnTo>
                    <a:pt x="1913771" y="2248587"/>
                  </a:lnTo>
                  <a:lnTo>
                    <a:pt x="1874689" y="2271945"/>
                  </a:lnTo>
                  <a:lnTo>
                    <a:pt x="1834679" y="2293921"/>
                  </a:lnTo>
                  <a:lnTo>
                    <a:pt x="1793776" y="2314480"/>
                  </a:lnTo>
                  <a:lnTo>
                    <a:pt x="1752015" y="2333590"/>
                  </a:lnTo>
                  <a:lnTo>
                    <a:pt x="1709429" y="2351215"/>
                  </a:lnTo>
                  <a:lnTo>
                    <a:pt x="1666054" y="2367323"/>
                  </a:lnTo>
                  <a:lnTo>
                    <a:pt x="1621925" y="2381879"/>
                  </a:lnTo>
                  <a:lnTo>
                    <a:pt x="1577075" y="2394849"/>
                  </a:lnTo>
                  <a:lnTo>
                    <a:pt x="1531540" y="2406200"/>
                  </a:lnTo>
                  <a:lnTo>
                    <a:pt x="1485353" y="2415898"/>
                  </a:lnTo>
                  <a:lnTo>
                    <a:pt x="1438551" y="2423908"/>
                  </a:lnTo>
                  <a:lnTo>
                    <a:pt x="1391166" y="2430197"/>
                  </a:lnTo>
                  <a:lnTo>
                    <a:pt x="1343235" y="2434731"/>
                  </a:lnTo>
                  <a:lnTo>
                    <a:pt x="1294791" y="2437477"/>
                  </a:lnTo>
                  <a:lnTo>
                    <a:pt x="1245869" y="2438400"/>
                  </a:lnTo>
                  <a:lnTo>
                    <a:pt x="1196948" y="2437477"/>
                  </a:lnTo>
                  <a:lnTo>
                    <a:pt x="1148504" y="2434731"/>
                  </a:lnTo>
                  <a:lnTo>
                    <a:pt x="1100573" y="2430197"/>
                  </a:lnTo>
                  <a:lnTo>
                    <a:pt x="1053188" y="2423908"/>
                  </a:lnTo>
                  <a:lnTo>
                    <a:pt x="1006386" y="2415898"/>
                  </a:lnTo>
                  <a:lnTo>
                    <a:pt x="960199" y="2406200"/>
                  </a:lnTo>
                  <a:lnTo>
                    <a:pt x="914664" y="2394849"/>
                  </a:lnTo>
                  <a:lnTo>
                    <a:pt x="869814" y="2381879"/>
                  </a:lnTo>
                  <a:lnTo>
                    <a:pt x="825685" y="2367323"/>
                  </a:lnTo>
                  <a:lnTo>
                    <a:pt x="782310" y="2351215"/>
                  </a:lnTo>
                  <a:lnTo>
                    <a:pt x="739724" y="2333590"/>
                  </a:lnTo>
                  <a:lnTo>
                    <a:pt x="697963" y="2314480"/>
                  </a:lnTo>
                  <a:lnTo>
                    <a:pt x="657060" y="2293921"/>
                  </a:lnTo>
                  <a:lnTo>
                    <a:pt x="617050" y="2271945"/>
                  </a:lnTo>
                  <a:lnTo>
                    <a:pt x="577968" y="2248587"/>
                  </a:lnTo>
                  <a:lnTo>
                    <a:pt x="539849" y="2223880"/>
                  </a:lnTo>
                  <a:lnTo>
                    <a:pt x="502727" y="2197859"/>
                  </a:lnTo>
                  <a:lnTo>
                    <a:pt x="466637" y="2170558"/>
                  </a:lnTo>
                  <a:lnTo>
                    <a:pt x="431613" y="2142009"/>
                  </a:lnTo>
                  <a:lnTo>
                    <a:pt x="397690" y="2112248"/>
                  </a:lnTo>
                  <a:lnTo>
                    <a:pt x="364902" y="2081307"/>
                  </a:lnTo>
                  <a:lnTo>
                    <a:pt x="333285" y="2049222"/>
                  </a:lnTo>
                  <a:lnTo>
                    <a:pt x="302873" y="2016025"/>
                  </a:lnTo>
                  <a:lnTo>
                    <a:pt x="273700" y="1981750"/>
                  </a:lnTo>
                  <a:lnTo>
                    <a:pt x="245801" y="1946433"/>
                  </a:lnTo>
                  <a:lnTo>
                    <a:pt x="219211" y="1910105"/>
                  </a:lnTo>
                  <a:lnTo>
                    <a:pt x="193964" y="1872802"/>
                  </a:lnTo>
                  <a:lnTo>
                    <a:pt x="170095" y="1834557"/>
                  </a:lnTo>
                  <a:lnTo>
                    <a:pt x="147638" y="1795404"/>
                  </a:lnTo>
                  <a:lnTo>
                    <a:pt x="126629" y="1755376"/>
                  </a:lnTo>
                  <a:lnTo>
                    <a:pt x="107102" y="1714509"/>
                  </a:lnTo>
                  <a:lnTo>
                    <a:pt x="89091" y="1672835"/>
                  </a:lnTo>
                  <a:lnTo>
                    <a:pt x="72631" y="1630389"/>
                  </a:lnTo>
                  <a:lnTo>
                    <a:pt x="57756" y="1587204"/>
                  </a:lnTo>
                  <a:lnTo>
                    <a:pt x="44502" y="1543314"/>
                  </a:lnTo>
                  <a:lnTo>
                    <a:pt x="32903" y="1498754"/>
                  </a:lnTo>
                  <a:lnTo>
                    <a:pt x="22994" y="1453556"/>
                  </a:lnTo>
                  <a:lnTo>
                    <a:pt x="14808" y="1407755"/>
                  </a:lnTo>
                  <a:lnTo>
                    <a:pt x="8381" y="1361386"/>
                  </a:lnTo>
                  <a:lnTo>
                    <a:pt x="3748" y="1314480"/>
                  </a:lnTo>
                  <a:lnTo>
                    <a:pt x="942" y="1267074"/>
                  </a:lnTo>
                  <a:lnTo>
                    <a:pt x="0" y="1219200"/>
                  </a:lnTo>
                  <a:close/>
                </a:path>
              </a:pathLst>
            </a:custGeom>
            <a:ln w="57150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4664201" y="1466850"/>
              <a:ext cx="2169160" cy="2124710"/>
            </a:xfrm>
            <a:custGeom>
              <a:avLst/>
              <a:gdLst/>
              <a:ahLst/>
              <a:cxnLst/>
              <a:rect l="l" t="t" r="r" b="b"/>
              <a:pathLst>
                <a:path w="2169159" h="2124710">
                  <a:moveTo>
                    <a:pt x="1084326" y="0"/>
                  </a:moveTo>
                  <a:lnTo>
                    <a:pt x="1036029" y="1035"/>
                  </a:lnTo>
                  <a:lnTo>
                    <a:pt x="988274" y="4111"/>
                  </a:lnTo>
                  <a:lnTo>
                    <a:pt x="941103" y="9185"/>
                  </a:lnTo>
                  <a:lnTo>
                    <a:pt x="894561" y="16215"/>
                  </a:lnTo>
                  <a:lnTo>
                    <a:pt x="848692" y="25156"/>
                  </a:lnTo>
                  <a:lnTo>
                    <a:pt x="803539" y="35966"/>
                  </a:lnTo>
                  <a:lnTo>
                    <a:pt x="759148" y="48601"/>
                  </a:lnTo>
                  <a:lnTo>
                    <a:pt x="715562" y="63018"/>
                  </a:lnTo>
                  <a:lnTo>
                    <a:pt x="672825" y="79174"/>
                  </a:lnTo>
                  <a:lnTo>
                    <a:pt x="630982" y="97027"/>
                  </a:lnTo>
                  <a:lnTo>
                    <a:pt x="590075" y="116531"/>
                  </a:lnTo>
                  <a:lnTo>
                    <a:pt x="550151" y="137645"/>
                  </a:lnTo>
                  <a:lnTo>
                    <a:pt x="511252" y="160326"/>
                  </a:lnTo>
                  <a:lnTo>
                    <a:pt x="473423" y="184529"/>
                  </a:lnTo>
                  <a:lnTo>
                    <a:pt x="436707" y="210212"/>
                  </a:lnTo>
                  <a:lnTo>
                    <a:pt x="401150" y="237332"/>
                  </a:lnTo>
                  <a:lnTo>
                    <a:pt x="366794" y="265845"/>
                  </a:lnTo>
                  <a:lnTo>
                    <a:pt x="333684" y="295709"/>
                  </a:lnTo>
                  <a:lnTo>
                    <a:pt x="301865" y="326880"/>
                  </a:lnTo>
                  <a:lnTo>
                    <a:pt x="271380" y="359314"/>
                  </a:lnTo>
                  <a:lnTo>
                    <a:pt x="242273" y="392970"/>
                  </a:lnTo>
                  <a:lnTo>
                    <a:pt x="214589" y="427802"/>
                  </a:lnTo>
                  <a:lnTo>
                    <a:pt x="188371" y="463770"/>
                  </a:lnTo>
                  <a:lnTo>
                    <a:pt x="163664" y="500828"/>
                  </a:lnTo>
                  <a:lnTo>
                    <a:pt x="140511" y="538934"/>
                  </a:lnTo>
                  <a:lnTo>
                    <a:pt x="118958" y="578045"/>
                  </a:lnTo>
                  <a:lnTo>
                    <a:pt x="99047" y="618118"/>
                  </a:lnTo>
                  <a:lnTo>
                    <a:pt x="80823" y="659108"/>
                  </a:lnTo>
                  <a:lnTo>
                    <a:pt x="64330" y="700975"/>
                  </a:lnTo>
                  <a:lnTo>
                    <a:pt x="49613" y="743673"/>
                  </a:lnTo>
                  <a:lnTo>
                    <a:pt x="36715" y="787160"/>
                  </a:lnTo>
                  <a:lnTo>
                    <a:pt x="25680" y="831392"/>
                  </a:lnTo>
                  <a:lnTo>
                    <a:pt x="16553" y="876327"/>
                  </a:lnTo>
                  <a:lnTo>
                    <a:pt x="9377" y="921921"/>
                  </a:lnTo>
                  <a:lnTo>
                    <a:pt x="4197" y="968132"/>
                  </a:lnTo>
                  <a:lnTo>
                    <a:pt x="1056" y="1014915"/>
                  </a:lnTo>
                  <a:lnTo>
                    <a:pt x="0" y="1062227"/>
                  </a:lnTo>
                  <a:lnTo>
                    <a:pt x="1056" y="1109540"/>
                  </a:lnTo>
                  <a:lnTo>
                    <a:pt x="4197" y="1156323"/>
                  </a:lnTo>
                  <a:lnTo>
                    <a:pt x="9377" y="1202534"/>
                  </a:lnTo>
                  <a:lnTo>
                    <a:pt x="16553" y="1248128"/>
                  </a:lnTo>
                  <a:lnTo>
                    <a:pt x="25680" y="1293063"/>
                  </a:lnTo>
                  <a:lnTo>
                    <a:pt x="36715" y="1337295"/>
                  </a:lnTo>
                  <a:lnTo>
                    <a:pt x="49613" y="1380782"/>
                  </a:lnTo>
                  <a:lnTo>
                    <a:pt x="64330" y="1423480"/>
                  </a:lnTo>
                  <a:lnTo>
                    <a:pt x="80823" y="1465347"/>
                  </a:lnTo>
                  <a:lnTo>
                    <a:pt x="99047" y="1506337"/>
                  </a:lnTo>
                  <a:lnTo>
                    <a:pt x="118958" y="1546410"/>
                  </a:lnTo>
                  <a:lnTo>
                    <a:pt x="140511" y="1585521"/>
                  </a:lnTo>
                  <a:lnTo>
                    <a:pt x="163664" y="1623627"/>
                  </a:lnTo>
                  <a:lnTo>
                    <a:pt x="188371" y="1660685"/>
                  </a:lnTo>
                  <a:lnTo>
                    <a:pt x="214589" y="1696653"/>
                  </a:lnTo>
                  <a:lnTo>
                    <a:pt x="242273" y="1731485"/>
                  </a:lnTo>
                  <a:lnTo>
                    <a:pt x="271380" y="1765141"/>
                  </a:lnTo>
                  <a:lnTo>
                    <a:pt x="301865" y="1797575"/>
                  </a:lnTo>
                  <a:lnTo>
                    <a:pt x="333684" y="1828746"/>
                  </a:lnTo>
                  <a:lnTo>
                    <a:pt x="366794" y="1858610"/>
                  </a:lnTo>
                  <a:lnTo>
                    <a:pt x="401150" y="1887123"/>
                  </a:lnTo>
                  <a:lnTo>
                    <a:pt x="436707" y="1914243"/>
                  </a:lnTo>
                  <a:lnTo>
                    <a:pt x="473423" y="1939926"/>
                  </a:lnTo>
                  <a:lnTo>
                    <a:pt x="511252" y="1964129"/>
                  </a:lnTo>
                  <a:lnTo>
                    <a:pt x="550151" y="1986810"/>
                  </a:lnTo>
                  <a:lnTo>
                    <a:pt x="590075" y="2007924"/>
                  </a:lnTo>
                  <a:lnTo>
                    <a:pt x="630982" y="2027428"/>
                  </a:lnTo>
                  <a:lnTo>
                    <a:pt x="672825" y="2045281"/>
                  </a:lnTo>
                  <a:lnTo>
                    <a:pt x="715562" y="2061437"/>
                  </a:lnTo>
                  <a:lnTo>
                    <a:pt x="759148" y="2075854"/>
                  </a:lnTo>
                  <a:lnTo>
                    <a:pt x="803539" y="2088489"/>
                  </a:lnTo>
                  <a:lnTo>
                    <a:pt x="848692" y="2099299"/>
                  </a:lnTo>
                  <a:lnTo>
                    <a:pt x="894561" y="2108240"/>
                  </a:lnTo>
                  <a:lnTo>
                    <a:pt x="941103" y="2115270"/>
                  </a:lnTo>
                  <a:lnTo>
                    <a:pt x="988274" y="2120344"/>
                  </a:lnTo>
                  <a:lnTo>
                    <a:pt x="1036029" y="2123420"/>
                  </a:lnTo>
                  <a:lnTo>
                    <a:pt x="1084326" y="2124455"/>
                  </a:lnTo>
                  <a:lnTo>
                    <a:pt x="1132622" y="2123420"/>
                  </a:lnTo>
                  <a:lnTo>
                    <a:pt x="1180377" y="2120344"/>
                  </a:lnTo>
                  <a:lnTo>
                    <a:pt x="1227548" y="2115270"/>
                  </a:lnTo>
                  <a:lnTo>
                    <a:pt x="1274090" y="2108240"/>
                  </a:lnTo>
                  <a:lnTo>
                    <a:pt x="1319959" y="2099299"/>
                  </a:lnTo>
                  <a:lnTo>
                    <a:pt x="1365112" y="2088489"/>
                  </a:lnTo>
                  <a:lnTo>
                    <a:pt x="1409503" y="2075854"/>
                  </a:lnTo>
                  <a:lnTo>
                    <a:pt x="1453089" y="2061437"/>
                  </a:lnTo>
                  <a:lnTo>
                    <a:pt x="1495826" y="2045281"/>
                  </a:lnTo>
                  <a:lnTo>
                    <a:pt x="1537669" y="2027428"/>
                  </a:lnTo>
                  <a:lnTo>
                    <a:pt x="1578576" y="2007924"/>
                  </a:lnTo>
                  <a:lnTo>
                    <a:pt x="1618500" y="1986810"/>
                  </a:lnTo>
                  <a:lnTo>
                    <a:pt x="1657399" y="1964129"/>
                  </a:lnTo>
                  <a:lnTo>
                    <a:pt x="1695228" y="1939926"/>
                  </a:lnTo>
                  <a:lnTo>
                    <a:pt x="1731944" y="1914243"/>
                  </a:lnTo>
                  <a:lnTo>
                    <a:pt x="1767501" y="1887123"/>
                  </a:lnTo>
                  <a:lnTo>
                    <a:pt x="1801857" y="1858610"/>
                  </a:lnTo>
                  <a:lnTo>
                    <a:pt x="1834967" y="1828746"/>
                  </a:lnTo>
                  <a:lnTo>
                    <a:pt x="1866786" y="1797575"/>
                  </a:lnTo>
                  <a:lnTo>
                    <a:pt x="1897271" y="1765141"/>
                  </a:lnTo>
                  <a:lnTo>
                    <a:pt x="1926378" y="1731485"/>
                  </a:lnTo>
                  <a:lnTo>
                    <a:pt x="1954062" y="1696653"/>
                  </a:lnTo>
                  <a:lnTo>
                    <a:pt x="1980280" y="1660685"/>
                  </a:lnTo>
                  <a:lnTo>
                    <a:pt x="2004987" y="1623627"/>
                  </a:lnTo>
                  <a:lnTo>
                    <a:pt x="2028140" y="1585521"/>
                  </a:lnTo>
                  <a:lnTo>
                    <a:pt x="2049693" y="1546410"/>
                  </a:lnTo>
                  <a:lnTo>
                    <a:pt x="2069604" y="1506337"/>
                  </a:lnTo>
                  <a:lnTo>
                    <a:pt x="2087828" y="1465347"/>
                  </a:lnTo>
                  <a:lnTo>
                    <a:pt x="2104321" y="1423480"/>
                  </a:lnTo>
                  <a:lnTo>
                    <a:pt x="2119038" y="1380782"/>
                  </a:lnTo>
                  <a:lnTo>
                    <a:pt x="2131936" y="1337295"/>
                  </a:lnTo>
                  <a:lnTo>
                    <a:pt x="2142971" y="1293063"/>
                  </a:lnTo>
                  <a:lnTo>
                    <a:pt x="2152098" y="1248128"/>
                  </a:lnTo>
                  <a:lnTo>
                    <a:pt x="2159274" y="1202534"/>
                  </a:lnTo>
                  <a:lnTo>
                    <a:pt x="2164454" y="1156323"/>
                  </a:lnTo>
                  <a:lnTo>
                    <a:pt x="2167595" y="1109540"/>
                  </a:lnTo>
                  <a:lnTo>
                    <a:pt x="2168652" y="1062227"/>
                  </a:lnTo>
                  <a:lnTo>
                    <a:pt x="2167595" y="1014915"/>
                  </a:lnTo>
                  <a:lnTo>
                    <a:pt x="2164454" y="968132"/>
                  </a:lnTo>
                  <a:lnTo>
                    <a:pt x="2159274" y="921921"/>
                  </a:lnTo>
                  <a:lnTo>
                    <a:pt x="2152098" y="876327"/>
                  </a:lnTo>
                  <a:lnTo>
                    <a:pt x="2142971" y="831392"/>
                  </a:lnTo>
                  <a:lnTo>
                    <a:pt x="2131936" y="787160"/>
                  </a:lnTo>
                  <a:lnTo>
                    <a:pt x="2119038" y="743673"/>
                  </a:lnTo>
                  <a:lnTo>
                    <a:pt x="2104321" y="700975"/>
                  </a:lnTo>
                  <a:lnTo>
                    <a:pt x="2087828" y="659108"/>
                  </a:lnTo>
                  <a:lnTo>
                    <a:pt x="2069604" y="618118"/>
                  </a:lnTo>
                  <a:lnTo>
                    <a:pt x="2049693" y="578045"/>
                  </a:lnTo>
                  <a:lnTo>
                    <a:pt x="2028140" y="538934"/>
                  </a:lnTo>
                  <a:lnTo>
                    <a:pt x="2004987" y="500828"/>
                  </a:lnTo>
                  <a:lnTo>
                    <a:pt x="1980280" y="463770"/>
                  </a:lnTo>
                  <a:lnTo>
                    <a:pt x="1954062" y="427802"/>
                  </a:lnTo>
                  <a:lnTo>
                    <a:pt x="1926378" y="392970"/>
                  </a:lnTo>
                  <a:lnTo>
                    <a:pt x="1897271" y="359314"/>
                  </a:lnTo>
                  <a:lnTo>
                    <a:pt x="1866786" y="326880"/>
                  </a:lnTo>
                  <a:lnTo>
                    <a:pt x="1834967" y="295709"/>
                  </a:lnTo>
                  <a:lnTo>
                    <a:pt x="1801857" y="265845"/>
                  </a:lnTo>
                  <a:lnTo>
                    <a:pt x="1767501" y="237332"/>
                  </a:lnTo>
                  <a:lnTo>
                    <a:pt x="1731944" y="210212"/>
                  </a:lnTo>
                  <a:lnTo>
                    <a:pt x="1695228" y="184529"/>
                  </a:lnTo>
                  <a:lnTo>
                    <a:pt x="1657399" y="160326"/>
                  </a:lnTo>
                  <a:lnTo>
                    <a:pt x="1618500" y="137645"/>
                  </a:lnTo>
                  <a:lnTo>
                    <a:pt x="1578576" y="116531"/>
                  </a:lnTo>
                  <a:lnTo>
                    <a:pt x="1537669" y="97027"/>
                  </a:lnTo>
                  <a:lnTo>
                    <a:pt x="1495826" y="79174"/>
                  </a:lnTo>
                  <a:lnTo>
                    <a:pt x="1453089" y="63018"/>
                  </a:lnTo>
                  <a:lnTo>
                    <a:pt x="1409503" y="48601"/>
                  </a:lnTo>
                  <a:lnTo>
                    <a:pt x="1365112" y="35966"/>
                  </a:lnTo>
                  <a:lnTo>
                    <a:pt x="1319959" y="25156"/>
                  </a:lnTo>
                  <a:lnTo>
                    <a:pt x="1274090" y="16215"/>
                  </a:lnTo>
                  <a:lnTo>
                    <a:pt x="1227548" y="9185"/>
                  </a:lnTo>
                  <a:lnTo>
                    <a:pt x="1180377" y="4111"/>
                  </a:lnTo>
                  <a:lnTo>
                    <a:pt x="1132622" y="1035"/>
                  </a:lnTo>
                  <a:lnTo>
                    <a:pt x="1084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4664201" y="1466850"/>
              <a:ext cx="2169160" cy="2124710"/>
            </a:xfrm>
            <a:custGeom>
              <a:avLst/>
              <a:gdLst/>
              <a:ahLst/>
              <a:cxnLst/>
              <a:rect l="l" t="t" r="r" b="b"/>
              <a:pathLst>
                <a:path w="2169159" h="2124710">
                  <a:moveTo>
                    <a:pt x="0" y="1062227"/>
                  </a:moveTo>
                  <a:lnTo>
                    <a:pt x="1056" y="1014915"/>
                  </a:lnTo>
                  <a:lnTo>
                    <a:pt x="4197" y="968132"/>
                  </a:lnTo>
                  <a:lnTo>
                    <a:pt x="9377" y="921921"/>
                  </a:lnTo>
                  <a:lnTo>
                    <a:pt x="16553" y="876327"/>
                  </a:lnTo>
                  <a:lnTo>
                    <a:pt x="25680" y="831392"/>
                  </a:lnTo>
                  <a:lnTo>
                    <a:pt x="36715" y="787160"/>
                  </a:lnTo>
                  <a:lnTo>
                    <a:pt x="49613" y="743673"/>
                  </a:lnTo>
                  <a:lnTo>
                    <a:pt x="64330" y="700975"/>
                  </a:lnTo>
                  <a:lnTo>
                    <a:pt x="80823" y="659108"/>
                  </a:lnTo>
                  <a:lnTo>
                    <a:pt x="99047" y="618118"/>
                  </a:lnTo>
                  <a:lnTo>
                    <a:pt x="118958" y="578045"/>
                  </a:lnTo>
                  <a:lnTo>
                    <a:pt x="140511" y="538934"/>
                  </a:lnTo>
                  <a:lnTo>
                    <a:pt x="163664" y="500828"/>
                  </a:lnTo>
                  <a:lnTo>
                    <a:pt x="188371" y="463770"/>
                  </a:lnTo>
                  <a:lnTo>
                    <a:pt x="214589" y="427802"/>
                  </a:lnTo>
                  <a:lnTo>
                    <a:pt x="242273" y="392970"/>
                  </a:lnTo>
                  <a:lnTo>
                    <a:pt x="271380" y="359314"/>
                  </a:lnTo>
                  <a:lnTo>
                    <a:pt x="301865" y="326880"/>
                  </a:lnTo>
                  <a:lnTo>
                    <a:pt x="333684" y="295709"/>
                  </a:lnTo>
                  <a:lnTo>
                    <a:pt x="366794" y="265845"/>
                  </a:lnTo>
                  <a:lnTo>
                    <a:pt x="401150" y="237332"/>
                  </a:lnTo>
                  <a:lnTo>
                    <a:pt x="436707" y="210212"/>
                  </a:lnTo>
                  <a:lnTo>
                    <a:pt x="473423" y="184529"/>
                  </a:lnTo>
                  <a:lnTo>
                    <a:pt x="511252" y="160326"/>
                  </a:lnTo>
                  <a:lnTo>
                    <a:pt x="550151" y="137645"/>
                  </a:lnTo>
                  <a:lnTo>
                    <a:pt x="590075" y="116531"/>
                  </a:lnTo>
                  <a:lnTo>
                    <a:pt x="630982" y="97027"/>
                  </a:lnTo>
                  <a:lnTo>
                    <a:pt x="672825" y="79174"/>
                  </a:lnTo>
                  <a:lnTo>
                    <a:pt x="715562" y="63018"/>
                  </a:lnTo>
                  <a:lnTo>
                    <a:pt x="759148" y="48601"/>
                  </a:lnTo>
                  <a:lnTo>
                    <a:pt x="803539" y="35966"/>
                  </a:lnTo>
                  <a:lnTo>
                    <a:pt x="848692" y="25156"/>
                  </a:lnTo>
                  <a:lnTo>
                    <a:pt x="894561" y="16215"/>
                  </a:lnTo>
                  <a:lnTo>
                    <a:pt x="941103" y="9185"/>
                  </a:lnTo>
                  <a:lnTo>
                    <a:pt x="988274" y="4111"/>
                  </a:lnTo>
                  <a:lnTo>
                    <a:pt x="1036029" y="1035"/>
                  </a:lnTo>
                  <a:lnTo>
                    <a:pt x="1084326" y="0"/>
                  </a:lnTo>
                  <a:lnTo>
                    <a:pt x="1132622" y="1035"/>
                  </a:lnTo>
                  <a:lnTo>
                    <a:pt x="1180377" y="4111"/>
                  </a:lnTo>
                  <a:lnTo>
                    <a:pt x="1227548" y="9185"/>
                  </a:lnTo>
                  <a:lnTo>
                    <a:pt x="1274090" y="16215"/>
                  </a:lnTo>
                  <a:lnTo>
                    <a:pt x="1319959" y="25156"/>
                  </a:lnTo>
                  <a:lnTo>
                    <a:pt x="1365112" y="35966"/>
                  </a:lnTo>
                  <a:lnTo>
                    <a:pt x="1409503" y="48601"/>
                  </a:lnTo>
                  <a:lnTo>
                    <a:pt x="1453089" y="63018"/>
                  </a:lnTo>
                  <a:lnTo>
                    <a:pt x="1495826" y="79174"/>
                  </a:lnTo>
                  <a:lnTo>
                    <a:pt x="1537669" y="97027"/>
                  </a:lnTo>
                  <a:lnTo>
                    <a:pt x="1578576" y="116531"/>
                  </a:lnTo>
                  <a:lnTo>
                    <a:pt x="1618500" y="137645"/>
                  </a:lnTo>
                  <a:lnTo>
                    <a:pt x="1657399" y="160326"/>
                  </a:lnTo>
                  <a:lnTo>
                    <a:pt x="1695228" y="184529"/>
                  </a:lnTo>
                  <a:lnTo>
                    <a:pt x="1731944" y="210212"/>
                  </a:lnTo>
                  <a:lnTo>
                    <a:pt x="1767501" y="237332"/>
                  </a:lnTo>
                  <a:lnTo>
                    <a:pt x="1801857" y="265845"/>
                  </a:lnTo>
                  <a:lnTo>
                    <a:pt x="1834967" y="295709"/>
                  </a:lnTo>
                  <a:lnTo>
                    <a:pt x="1866786" y="326880"/>
                  </a:lnTo>
                  <a:lnTo>
                    <a:pt x="1897271" y="359314"/>
                  </a:lnTo>
                  <a:lnTo>
                    <a:pt x="1926378" y="392970"/>
                  </a:lnTo>
                  <a:lnTo>
                    <a:pt x="1954062" y="427802"/>
                  </a:lnTo>
                  <a:lnTo>
                    <a:pt x="1980280" y="463770"/>
                  </a:lnTo>
                  <a:lnTo>
                    <a:pt x="2004987" y="500828"/>
                  </a:lnTo>
                  <a:lnTo>
                    <a:pt x="2028140" y="538934"/>
                  </a:lnTo>
                  <a:lnTo>
                    <a:pt x="2049693" y="578045"/>
                  </a:lnTo>
                  <a:lnTo>
                    <a:pt x="2069604" y="618118"/>
                  </a:lnTo>
                  <a:lnTo>
                    <a:pt x="2087828" y="659108"/>
                  </a:lnTo>
                  <a:lnTo>
                    <a:pt x="2104321" y="700975"/>
                  </a:lnTo>
                  <a:lnTo>
                    <a:pt x="2119038" y="743673"/>
                  </a:lnTo>
                  <a:lnTo>
                    <a:pt x="2131936" y="787160"/>
                  </a:lnTo>
                  <a:lnTo>
                    <a:pt x="2142971" y="831392"/>
                  </a:lnTo>
                  <a:lnTo>
                    <a:pt x="2152098" y="876327"/>
                  </a:lnTo>
                  <a:lnTo>
                    <a:pt x="2159274" y="921921"/>
                  </a:lnTo>
                  <a:lnTo>
                    <a:pt x="2164454" y="968132"/>
                  </a:lnTo>
                  <a:lnTo>
                    <a:pt x="2167595" y="1014915"/>
                  </a:lnTo>
                  <a:lnTo>
                    <a:pt x="2168652" y="1062227"/>
                  </a:lnTo>
                  <a:lnTo>
                    <a:pt x="2167595" y="1109540"/>
                  </a:lnTo>
                  <a:lnTo>
                    <a:pt x="2164454" y="1156323"/>
                  </a:lnTo>
                  <a:lnTo>
                    <a:pt x="2159274" y="1202534"/>
                  </a:lnTo>
                  <a:lnTo>
                    <a:pt x="2152098" y="1248128"/>
                  </a:lnTo>
                  <a:lnTo>
                    <a:pt x="2142971" y="1293063"/>
                  </a:lnTo>
                  <a:lnTo>
                    <a:pt x="2131936" y="1337295"/>
                  </a:lnTo>
                  <a:lnTo>
                    <a:pt x="2119038" y="1380782"/>
                  </a:lnTo>
                  <a:lnTo>
                    <a:pt x="2104321" y="1423480"/>
                  </a:lnTo>
                  <a:lnTo>
                    <a:pt x="2087828" y="1465347"/>
                  </a:lnTo>
                  <a:lnTo>
                    <a:pt x="2069604" y="1506337"/>
                  </a:lnTo>
                  <a:lnTo>
                    <a:pt x="2049693" y="1546410"/>
                  </a:lnTo>
                  <a:lnTo>
                    <a:pt x="2028140" y="1585521"/>
                  </a:lnTo>
                  <a:lnTo>
                    <a:pt x="2004987" y="1623627"/>
                  </a:lnTo>
                  <a:lnTo>
                    <a:pt x="1980280" y="1660685"/>
                  </a:lnTo>
                  <a:lnTo>
                    <a:pt x="1954062" y="1696653"/>
                  </a:lnTo>
                  <a:lnTo>
                    <a:pt x="1926378" y="1731485"/>
                  </a:lnTo>
                  <a:lnTo>
                    <a:pt x="1897271" y="1765141"/>
                  </a:lnTo>
                  <a:lnTo>
                    <a:pt x="1866786" y="1797575"/>
                  </a:lnTo>
                  <a:lnTo>
                    <a:pt x="1834967" y="1828746"/>
                  </a:lnTo>
                  <a:lnTo>
                    <a:pt x="1801857" y="1858610"/>
                  </a:lnTo>
                  <a:lnTo>
                    <a:pt x="1767501" y="1887123"/>
                  </a:lnTo>
                  <a:lnTo>
                    <a:pt x="1731944" y="1914243"/>
                  </a:lnTo>
                  <a:lnTo>
                    <a:pt x="1695228" y="1939926"/>
                  </a:lnTo>
                  <a:lnTo>
                    <a:pt x="1657399" y="1964129"/>
                  </a:lnTo>
                  <a:lnTo>
                    <a:pt x="1618500" y="1986810"/>
                  </a:lnTo>
                  <a:lnTo>
                    <a:pt x="1578576" y="2007924"/>
                  </a:lnTo>
                  <a:lnTo>
                    <a:pt x="1537669" y="2027428"/>
                  </a:lnTo>
                  <a:lnTo>
                    <a:pt x="1495826" y="2045281"/>
                  </a:lnTo>
                  <a:lnTo>
                    <a:pt x="1453089" y="2061437"/>
                  </a:lnTo>
                  <a:lnTo>
                    <a:pt x="1409503" y="2075854"/>
                  </a:lnTo>
                  <a:lnTo>
                    <a:pt x="1365112" y="2088489"/>
                  </a:lnTo>
                  <a:lnTo>
                    <a:pt x="1319959" y="2099299"/>
                  </a:lnTo>
                  <a:lnTo>
                    <a:pt x="1274090" y="2108240"/>
                  </a:lnTo>
                  <a:lnTo>
                    <a:pt x="1227548" y="2115270"/>
                  </a:lnTo>
                  <a:lnTo>
                    <a:pt x="1180377" y="2120344"/>
                  </a:lnTo>
                  <a:lnTo>
                    <a:pt x="1132622" y="2123420"/>
                  </a:lnTo>
                  <a:lnTo>
                    <a:pt x="1084326" y="2124455"/>
                  </a:lnTo>
                  <a:lnTo>
                    <a:pt x="1036029" y="2123420"/>
                  </a:lnTo>
                  <a:lnTo>
                    <a:pt x="988274" y="2120344"/>
                  </a:lnTo>
                  <a:lnTo>
                    <a:pt x="941103" y="2115270"/>
                  </a:lnTo>
                  <a:lnTo>
                    <a:pt x="894561" y="2108240"/>
                  </a:lnTo>
                  <a:lnTo>
                    <a:pt x="848692" y="2099299"/>
                  </a:lnTo>
                  <a:lnTo>
                    <a:pt x="803539" y="2088489"/>
                  </a:lnTo>
                  <a:lnTo>
                    <a:pt x="759148" y="2075854"/>
                  </a:lnTo>
                  <a:lnTo>
                    <a:pt x="715562" y="2061437"/>
                  </a:lnTo>
                  <a:lnTo>
                    <a:pt x="672825" y="2045281"/>
                  </a:lnTo>
                  <a:lnTo>
                    <a:pt x="630982" y="2027428"/>
                  </a:lnTo>
                  <a:lnTo>
                    <a:pt x="590075" y="2007924"/>
                  </a:lnTo>
                  <a:lnTo>
                    <a:pt x="550151" y="1986810"/>
                  </a:lnTo>
                  <a:lnTo>
                    <a:pt x="511252" y="1964129"/>
                  </a:lnTo>
                  <a:lnTo>
                    <a:pt x="473423" y="1939926"/>
                  </a:lnTo>
                  <a:lnTo>
                    <a:pt x="436707" y="1914243"/>
                  </a:lnTo>
                  <a:lnTo>
                    <a:pt x="401150" y="1887123"/>
                  </a:lnTo>
                  <a:lnTo>
                    <a:pt x="366794" y="1858610"/>
                  </a:lnTo>
                  <a:lnTo>
                    <a:pt x="333684" y="1828746"/>
                  </a:lnTo>
                  <a:lnTo>
                    <a:pt x="301865" y="1797575"/>
                  </a:lnTo>
                  <a:lnTo>
                    <a:pt x="271380" y="1765141"/>
                  </a:lnTo>
                  <a:lnTo>
                    <a:pt x="242273" y="1731485"/>
                  </a:lnTo>
                  <a:lnTo>
                    <a:pt x="214589" y="1696653"/>
                  </a:lnTo>
                  <a:lnTo>
                    <a:pt x="188371" y="1660685"/>
                  </a:lnTo>
                  <a:lnTo>
                    <a:pt x="163664" y="1623627"/>
                  </a:lnTo>
                  <a:lnTo>
                    <a:pt x="140511" y="1585521"/>
                  </a:lnTo>
                  <a:lnTo>
                    <a:pt x="118958" y="1546410"/>
                  </a:lnTo>
                  <a:lnTo>
                    <a:pt x="99047" y="1506337"/>
                  </a:lnTo>
                  <a:lnTo>
                    <a:pt x="80823" y="1465347"/>
                  </a:lnTo>
                  <a:lnTo>
                    <a:pt x="64330" y="1423480"/>
                  </a:lnTo>
                  <a:lnTo>
                    <a:pt x="49613" y="1380782"/>
                  </a:lnTo>
                  <a:lnTo>
                    <a:pt x="36715" y="1337295"/>
                  </a:lnTo>
                  <a:lnTo>
                    <a:pt x="25680" y="1293063"/>
                  </a:lnTo>
                  <a:lnTo>
                    <a:pt x="16553" y="1248128"/>
                  </a:lnTo>
                  <a:lnTo>
                    <a:pt x="9377" y="1202534"/>
                  </a:lnTo>
                  <a:lnTo>
                    <a:pt x="4197" y="1156323"/>
                  </a:lnTo>
                  <a:lnTo>
                    <a:pt x="1056" y="1109540"/>
                  </a:lnTo>
                  <a:lnTo>
                    <a:pt x="0" y="106222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/>
          <p:cNvSpPr txBox="1"/>
          <p:nvPr/>
        </p:nvSpPr>
        <p:spPr>
          <a:xfrm>
            <a:off x="5232019" y="2587878"/>
            <a:ext cx="1012190" cy="793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68007E"/>
                </a:solidFill>
                <a:latin typeface="Calibri"/>
                <a:cs typeface="Calibri"/>
              </a:rPr>
              <a:t>Phase</a:t>
            </a:r>
            <a:r>
              <a:rPr dirty="0" sz="1800" spc="-70" b="1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68007E"/>
                </a:solidFill>
                <a:latin typeface="Calibri"/>
                <a:cs typeface="Calibri"/>
              </a:rPr>
              <a:t>II</a:t>
            </a:r>
            <a:r>
              <a:rPr dirty="0" sz="1800" spc="-60" b="1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68007E"/>
                </a:solidFill>
                <a:latin typeface="Calibri"/>
                <a:cs typeface="Calibri"/>
              </a:rPr>
              <a:t>to </a:t>
            </a:r>
            <a:r>
              <a:rPr dirty="0" sz="1800" spc="-390" b="1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68007E"/>
                </a:solidFill>
                <a:latin typeface="Calibri"/>
                <a:cs typeface="Calibri"/>
              </a:rPr>
              <a:t>Phase</a:t>
            </a:r>
            <a:r>
              <a:rPr dirty="0" sz="1800" spc="-55" b="1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68007E"/>
                </a:solidFill>
                <a:latin typeface="Calibri"/>
                <a:cs typeface="Calibri"/>
              </a:rPr>
              <a:t>IV</a:t>
            </a:r>
            <a:endParaRPr sz="1800">
              <a:latin typeface="Calibri"/>
              <a:cs typeface="Calibri"/>
            </a:endParaRPr>
          </a:p>
          <a:p>
            <a:pPr marL="27305">
              <a:lnSpc>
                <a:spcPct val="100000"/>
              </a:lnSpc>
              <a:spcBef>
                <a:spcPts val="40"/>
              </a:spcBef>
            </a:pPr>
            <a:r>
              <a:rPr dirty="0" sz="1400" spc="-5">
                <a:solidFill>
                  <a:srgbClr val="68007E"/>
                </a:solidFill>
                <a:latin typeface="Calibri"/>
                <a:cs typeface="Calibri"/>
              </a:rPr>
              <a:t>management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4779073" y="1466088"/>
            <a:ext cx="1918335" cy="1094740"/>
            <a:chOff x="4779073" y="1466088"/>
            <a:chExt cx="1918335" cy="1094740"/>
          </a:xfrm>
        </p:grpSpPr>
        <p:sp>
          <p:nvSpPr>
            <p:cNvPr id="54" name="object 54"/>
            <p:cNvSpPr/>
            <p:nvPr/>
          </p:nvSpPr>
          <p:spPr>
            <a:xfrm>
              <a:off x="4783835" y="2520696"/>
              <a:ext cx="1908810" cy="635"/>
            </a:xfrm>
            <a:custGeom>
              <a:avLst/>
              <a:gdLst/>
              <a:ahLst/>
              <a:cxnLst/>
              <a:rect l="l" t="t" r="r" b="b"/>
              <a:pathLst>
                <a:path w="1908809" h="635">
                  <a:moveTo>
                    <a:pt x="0" y="0"/>
                  </a:moveTo>
                  <a:lnTo>
                    <a:pt x="1908302" y="380"/>
                  </a:lnTo>
                </a:path>
              </a:pathLst>
            </a:custGeom>
            <a:ln w="9525">
              <a:solidFill>
                <a:srgbClr val="68007E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32247" y="1466088"/>
              <a:ext cx="1350264" cy="1094231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7824978" y="2483682"/>
            <a:ext cx="1589405" cy="67564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73660">
              <a:lnSpc>
                <a:spcPct val="100000"/>
              </a:lnSpc>
              <a:spcBef>
                <a:spcPts val="500"/>
              </a:spcBef>
            </a:pPr>
            <a:r>
              <a:rPr dirty="0" sz="1800" spc="-5" b="1">
                <a:solidFill>
                  <a:srgbClr val="68007E"/>
                </a:solidFill>
                <a:latin typeface="Calibri"/>
                <a:cs typeface="Calibri"/>
              </a:rPr>
              <a:t>Medical</a:t>
            </a:r>
            <a:r>
              <a:rPr dirty="0" sz="1800" spc="-35" b="1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68007E"/>
                </a:solidFill>
                <a:latin typeface="Calibri"/>
                <a:cs typeface="Calibri"/>
              </a:rPr>
              <a:t>Device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800" spc="-15" b="1">
                <a:solidFill>
                  <a:srgbClr val="68007E"/>
                </a:solidFill>
                <a:latin typeface="Calibri"/>
                <a:cs typeface="Calibri"/>
              </a:rPr>
              <a:t>Pre/Post</a:t>
            </a:r>
            <a:r>
              <a:rPr dirty="0" sz="1800" spc="-45" b="1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68007E"/>
                </a:solidFill>
                <a:latin typeface="Calibri"/>
                <a:cs typeface="Calibri"/>
              </a:rPr>
              <a:t>Market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7650289" y="1434083"/>
            <a:ext cx="1918335" cy="1094740"/>
            <a:chOff x="7650289" y="1434083"/>
            <a:chExt cx="1918335" cy="1094740"/>
          </a:xfrm>
        </p:grpSpPr>
        <p:sp>
          <p:nvSpPr>
            <p:cNvPr id="58" name="object 58"/>
            <p:cNvSpPr/>
            <p:nvPr/>
          </p:nvSpPr>
          <p:spPr>
            <a:xfrm>
              <a:off x="7655052" y="2488691"/>
              <a:ext cx="1908810" cy="635"/>
            </a:xfrm>
            <a:custGeom>
              <a:avLst/>
              <a:gdLst/>
              <a:ahLst/>
              <a:cxnLst/>
              <a:rect l="l" t="t" r="r" b="b"/>
              <a:pathLst>
                <a:path w="1908809" h="635">
                  <a:moveTo>
                    <a:pt x="0" y="0"/>
                  </a:moveTo>
                  <a:lnTo>
                    <a:pt x="1908302" y="381"/>
                  </a:lnTo>
                </a:path>
              </a:pathLst>
            </a:custGeom>
            <a:ln w="9525">
              <a:solidFill>
                <a:srgbClr val="68007E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01940" y="1434083"/>
              <a:ext cx="1351788" cy="10942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682" y="1446783"/>
            <a:ext cx="202692" cy="2316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682" y="2714751"/>
            <a:ext cx="202692" cy="2316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682" y="4983988"/>
            <a:ext cx="202692" cy="2316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24534" y="1282614"/>
            <a:ext cx="9352915" cy="476821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2600">
                <a:solidFill>
                  <a:srgbClr val="7554A0"/>
                </a:solidFill>
                <a:latin typeface="Arial MT"/>
                <a:cs typeface="Arial MT"/>
              </a:rPr>
              <a:t>Ecovadis</a:t>
            </a:r>
            <a:r>
              <a:rPr dirty="0" sz="2600" spc="-9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600">
                <a:solidFill>
                  <a:srgbClr val="7554A0"/>
                </a:solidFill>
                <a:latin typeface="Arial MT"/>
                <a:cs typeface="Arial MT"/>
              </a:rPr>
              <a:t>quotation</a:t>
            </a:r>
            <a:endParaRPr sz="2600">
              <a:latin typeface="Arial MT"/>
              <a:cs typeface="Arial MT"/>
            </a:endParaRPr>
          </a:p>
          <a:p>
            <a:pPr marL="481965" indent="-335915">
              <a:lnSpc>
                <a:spcPct val="100000"/>
              </a:lnSpc>
              <a:spcBef>
                <a:spcPts val="340"/>
              </a:spcBef>
              <a:buFont typeface="Wingdings"/>
              <a:buChar char=""/>
              <a:tabLst>
                <a:tab pos="481965" algn="l"/>
                <a:tab pos="482600" algn="l"/>
              </a:tabLst>
            </a:pPr>
            <a:r>
              <a:rPr dirty="0" sz="2200" spc="-5">
                <a:solidFill>
                  <a:srgbClr val="EF8400"/>
                </a:solidFill>
                <a:latin typeface="Arial MT"/>
                <a:cs typeface="Arial MT"/>
              </a:rPr>
              <a:t>«</a:t>
            </a:r>
            <a:r>
              <a:rPr dirty="0" sz="2200" spc="-2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EF8400"/>
                </a:solidFill>
                <a:latin typeface="Arial MT"/>
                <a:cs typeface="Arial MT"/>
              </a:rPr>
              <a:t>Silver</a:t>
            </a:r>
            <a:r>
              <a:rPr dirty="0" sz="2200" spc="-2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EF8400"/>
                </a:solidFill>
                <a:latin typeface="Arial MT"/>
                <a:cs typeface="Arial MT"/>
              </a:rPr>
              <a:t>»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F8400"/>
              </a:buClr>
              <a:buFont typeface="Wingdings"/>
              <a:buChar char=""/>
            </a:pPr>
            <a:endParaRPr sz="33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600">
                <a:solidFill>
                  <a:srgbClr val="7554A0"/>
                </a:solidFill>
                <a:latin typeface="Arial MT"/>
                <a:cs typeface="Arial MT"/>
              </a:rPr>
              <a:t>Ecotree</a:t>
            </a:r>
            <a:r>
              <a:rPr dirty="0" sz="2600" spc="-3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600">
                <a:solidFill>
                  <a:srgbClr val="7554A0"/>
                </a:solidFill>
                <a:latin typeface="Arial MT"/>
                <a:cs typeface="Arial MT"/>
              </a:rPr>
              <a:t>Partnership</a:t>
            </a:r>
            <a:r>
              <a:rPr dirty="0" sz="2600" spc="-5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600">
                <a:solidFill>
                  <a:srgbClr val="7554A0"/>
                </a:solidFill>
                <a:latin typeface="Arial MT"/>
                <a:cs typeface="Arial MT"/>
              </a:rPr>
              <a:t>:</a:t>
            </a:r>
            <a:endParaRPr sz="2600">
              <a:latin typeface="Arial MT"/>
              <a:cs typeface="Arial MT"/>
            </a:endParaRPr>
          </a:p>
          <a:p>
            <a:pPr marL="481965" indent="-335915">
              <a:lnSpc>
                <a:spcPct val="100000"/>
              </a:lnSpc>
              <a:spcBef>
                <a:spcPts val="355"/>
              </a:spcBef>
              <a:buFont typeface="Wingdings"/>
              <a:buChar char=""/>
              <a:tabLst>
                <a:tab pos="481965" algn="l"/>
                <a:tab pos="482600" algn="l"/>
              </a:tabLst>
            </a:pPr>
            <a:r>
              <a:rPr dirty="0" sz="2200" spc="-5">
                <a:solidFill>
                  <a:srgbClr val="EF8400"/>
                </a:solidFill>
                <a:latin typeface="Arial MT"/>
                <a:cs typeface="Arial MT"/>
              </a:rPr>
              <a:t>400 tree </a:t>
            </a:r>
            <a:r>
              <a:rPr dirty="0" sz="2200">
                <a:solidFill>
                  <a:srgbClr val="EF8400"/>
                </a:solidFill>
                <a:latin typeface="Arial MT"/>
                <a:cs typeface="Arial MT"/>
              </a:rPr>
              <a:t>in</a:t>
            </a:r>
            <a:r>
              <a:rPr dirty="0" sz="2200" spc="-5">
                <a:solidFill>
                  <a:srgbClr val="EF8400"/>
                </a:solidFill>
                <a:latin typeface="Arial MT"/>
                <a:cs typeface="Arial MT"/>
              </a:rPr>
              <a:t> 2021 : 24</a:t>
            </a:r>
            <a:r>
              <a:rPr dirty="0" sz="220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EF8400"/>
                </a:solidFill>
                <a:latin typeface="Arial MT"/>
                <a:cs typeface="Arial MT"/>
              </a:rPr>
              <a:t>t eqCo2</a:t>
            </a:r>
            <a:r>
              <a:rPr dirty="0" sz="220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EF8400"/>
                </a:solidFill>
                <a:latin typeface="Arial MT"/>
                <a:cs typeface="Arial MT"/>
              </a:rPr>
              <a:t>/ year</a:t>
            </a:r>
            <a:endParaRPr sz="2200">
              <a:latin typeface="Arial MT"/>
              <a:cs typeface="Arial MT"/>
            </a:endParaRPr>
          </a:p>
          <a:p>
            <a:pPr marL="481965" indent="-335915">
              <a:lnSpc>
                <a:spcPct val="100000"/>
              </a:lnSpc>
              <a:spcBef>
                <a:spcPts val="335"/>
              </a:spcBef>
              <a:buFont typeface="Wingdings"/>
              <a:buChar char=""/>
              <a:tabLst>
                <a:tab pos="481965" algn="l"/>
                <a:tab pos="482600" algn="l"/>
              </a:tabLst>
            </a:pPr>
            <a:r>
              <a:rPr dirty="0" sz="2200" spc="-5">
                <a:solidFill>
                  <a:srgbClr val="EF8400"/>
                </a:solidFill>
                <a:latin typeface="Arial MT"/>
                <a:cs typeface="Arial MT"/>
              </a:rPr>
              <a:t>10</a:t>
            </a:r>
            <a:r>
              <a:rPr dirty="0" sz="2200" spc="-1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EF8400"/>
                </a:solidFill>
                <a:latin typeface="Arial MT"/>
                <a:cs typeface="Arial MT"/>
              </a:rPr>
              <a:t>visits</a:t>
            </a:r>
            <a:r>
              <a:rPr dirty="0" sz="2200" spc="-2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EF8400"/>
                </a:solidFill>
                <a:latin typeface="Arial MT"/>
                <a:cs typeface="Arial MT"/>
              </a:rPr>
              <a:t>=</a:t>
            </a:r>
            <a:r>
              <a:rPr dirty="0" sz="2200" spc="-1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EF8400"/>
                </a:solidFill>
                <a:latin typeface="Arial MT"/>
                <a:cs typeface="Arial MT"/>
              </a:rPr>
              <a:t>1</a:t>
            </a:r>
            <a:r>
              <a:rPr dirty="0" sz="2200" spc="-1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EF8400"/>
                </a:solidFill>
                <a:latin typeface="Arial MT"/>
                <a:cs typeface="Arial MT"/>
              </a:rPr>
              <a:t>tree</a:t>
            </a:r>
            <a:endParaRPr sz="2200">
              <a:latin typeface="Arial MT"/>
              <a:cs typeface="Arial MT"/>
            </a:endParaRPr>
          </a:p>
          <a:p>
            <a:pPr lvl="1" marL="951230" indent="-269240">
              <a:lnSpc>
                <a:spcPct val="100000"/>
              </a:lnSpc>
              <a:spcBef>
                <a:spcPts val="295"/>
              </a:spcBef>
              <a:buFont typeface="Wingdings"/>
              <a:buChar char=""/>
              <a:tabLst>
                <a:tab pos="951230" algn="l"/>
                <a:tab pos="951865" algn="l"/>
              </a:tabLst>
            </a:pPr>
            <a:r>
              <a:rPr dirty="0" sz="1800" spc="-10">
                <a:solidFill>
                  <a:srgbClr val="7554A0"/>
                </a:solidFill>
                <a:latin typeface="Arial MT"/>
                <a:cs typeface="Arial MT"/>
              </a:rPr>
              <a:t>Average</a:t>
            </a:r>
            <a:r>
              <a:rPr dirty="0" sz="1800" spc="-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7554A0"/>
                </a:solidFill>
                <a:latin typeface="Arial MT"/>
                <a:cs typeface="Arial MT"/>
              </a:rPr>
              <a:t>of</a:t>
            </a:r>
            <a:r>
              <a:rPr dirty="0" sz="1800" spc="-1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7554A0"/>
                </a:solidFill>
                <a:latin typeface="Arial MT"/>
                <a:cs typeface="Arial MT"/>
              </a:rPr>
              <a:t>24</a:t>
            </a:r>
            <a:r>
              <a:rPr dirty="0" sz="1800" spc="-1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7554A0"/>
                </a:solidFill>
                <a:latin typeface="Arial MT"/>
                <a:cs typeface="Arial MT"/>
              </a:rPr>
              <a:t>trees </a:t>
            </a:r>
            <a:r>
              <a:rPr dirty="0" sz="1800">
                <a:solidFill>
                  <a:srgbClr val="7554A0"/>
                </a:solidFill>
                <a:latin typeface="Arial MT"/>
                <a:cs typeface="Arial MT"/>
              </a:rPr>
              <a:t>/</a:t>
            </a:r>
            <a:r>
              <a:rPr dirty="0" sz="1800" spc="-1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7554A0"/>
                </a:solidFill>
                <a:latin typeface="Arial MT"/>
                <a:cs typeface="Arial MT"/>
              </a:rPr>
              <a:t>month</a:t>
            </a:r>
            <a:endParaRPr sz="1800">
              <a:latin typeface="Arial MT"/>
              <a:cs typeface="Arial MT"/>
            </a:endParaRPr>
          </a:p>
          <a:p>
            <a:pPr lvl="1" marL="951230" indent="-269240">
              <a:lnSpc>
                <a:spcPct val="100000"/>
              </a:lnSpc>
              <a:spcBef>
                <a:spcPts val="285"/>
              </a:spcBef>
              <a:buFont typeface="Wingdings"/>
              <a:buChar char=""/>
              <a:tabLst>
                <a:tab pos="951230" algn="l"/>
                <a:tab pos="951865" algn="l"/>
              </a:tabLst>
            </a:pPr>
            <a:r>
              <a:rPr dirty="0" sz="1800" spc="-5">
                <a:solidFill>
                  <a:srgbClr val="7554A0"/>
                </a:solidFill>
                <a:latin typeface="Arial MT"/>
                <a:cs typeface="Arial MT"/>
              </a:rPr>
              <a:t>Estimated</a:t>
            </a:r>
            <a:r>
              <a:rPr dirty="0" sz="1800" spc="-3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7554A0"/>
                </a:solidFill>
                <a:latin typeface="Arial MT"/>
                <a:cs typeface="Arial MT"/>
              </a:rPr>
              <a:t>value</a:t>
            </a:r>
            <a:r>
              <a:rPr dirty="0" sz="1800" spc="-1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800" spc="-160">
                <a:solidFill>
                  <a:srgbClr val="7554A0"/>
                </a:solidFill>
                <a:latin typeface="Arial MT"/>
                <a:cs typeface="Arial MT"/>
              </a:rPr>
              <a:t>~20K€</a:t>
            </a:r>
            <a:endParaRPr sz="1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Clr>
                <a:srgbClr val="7554A0"/>
              </a:buClr>
              <a:buFont typeface="Wingdings"/>
              <a:buChar char=""/>
            </a:pP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dirty="0" sz="2600">
                <a:solidFill>
                  <a:srgbClr val="7554A0"/>
                </a:solidFill>
                <a:latin typeface="Arial MT"/>
                <a:cs typeface="Arial MT"/>
              </a:rPr>
              <a:t>Social</a:t>
            </a:r>
            <a:endParaRPr sz="2600">
              <a:latin typeface="Arial MT"/>
              <a:cs typeface="Arial MT"/>
            </a:endParaRPr>
          </a:p>
          <a:p>
            <a:pPr marL="481965" indent="-335915">
              <a:lnSpc>
                <a:spcPct val="100000"/>
              </a:lnSpc>
              <a:spcBef>
                <a:spcPts val="340"/>
              </a:spcBef>
              <a:buFont typeface="Wingdings"/>
              <a:buChar char=""/>
              <a:tabLst>
                <a:tab pos="481965" algn="l"/>
                <a:tab pos="482600" algn="l"/>
              </a:tabLst>
            </a:pPr>
            <a:r>
              <a:rPr dirty="0" sz="2200" spc="-35">
                <a:solidFill>
                  <a:srgbClr val="EF8400"/>
                </a:solidFill>
                <a:latin typeface="Arial MT"/>
                <a:cs typeface="Arial MT"/>
              </a:rPr>
              <a:t>FACE </a:t>
            </a:r>
            <a:r>
              <a:rPr dirty="0" sz="2200" spc="-20">
                <a:solidFill>
                  <a:srgbClr val="EF8400"/>
                </a:solidFill>
                <a:latin typeface="Arial MT"/>
                <a:cs typeface="Arial MT"/>
              </a:rPr>
              <a:t>Yvelines</a:t>
            </a:r>
            <a:r>
              <a:rPr dirty="0" sz="2200" spc="-5">
                <a:solidFill>
                  <a:srgbClr val="EF8400"/>
                </a:solidFill>
                <a:latin typeface="Arial MT"/>
                <a:cs typeface="Arial MT"/>
              </a:rPr>
              <a:t> inclusion</a:t>
            </a:r>
            <a:r>
              <a:rPr dirty="0" sz="2200" spc="-3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EF8400"/>
                </a:solidFill>
                <a:latin typeface="Arial MT"/>
                <a:cs typeface="Arial MT"/>
              </a:rPr>
              <a:t>association</a:t>
            </a:r>
            <a:endParaRPr sz="2200">
              <a:latin typeface="Arial MT"/>
              <a:cs typeface="Arial MT"/>
            </a:endParaRPr>
          </a:p>
          <a:p>
            <a:pPr marL="481965" indent="-335915">
              <a:lnSpc>
                <a:spcPct val="100000"/>
              </a:lnSpc>
              <a:spcBef>
                <a:spcPts val="335"/>
              </a:spcBef>
              <a:buFont typeface="Wingdings"/>
              <a:buChar char=""/>
              <a:tabLst>
                <a:tab pos="481965" algn="l"/>
                <a:tab pos="482600" algn="l"/>
              </a:tabLst>
            </a:pPr>
            <a:r>
              <a:rPr dirty="0" sz="2200" spc="-5">
                <a:solidFill>
                  <a:srgbClr val="EF8400"/>
                </a:solidFill>
                <a:latin typeface="Arial MT"/>
                <a:cs typeface="Arial MT"/>
              </a:rPr>
              <a:t>100</a:t>
            </a:r>
            <a:r>
              <a:rPr dirty="0" sz="2200" spc="1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EF8400"/>
                </a:solidFill>
                <a:latin typeface="Arial MT"/>
                <a:cs typeface="Arial MT"/>
              </a:rPr>
              <a:t>000</a:t>
            </a:r>
            <a:r>
              <a:rPr dirty="0" sz="2200" spc="1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EF8400"/>
                </a:solidFill>
                <a:latin typeface="Arial MT"/>
                <a:cs typeface="Arial MT"/>
              </a:rPr>
              <a:t>entrepreneurs</a:t>
            </a:r>
            <a:r>
              <a:rPr dirty="0" sz="2200" spc="2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EF8400"/>
                </a:solidFill>
                <a:latin typeface="Arial MT"/>
                <a:cs typeface="Arial MT"/>
              </a:rPr>
              <a:t>(Entreprenership</a:t>
            </a:r>
            <a:r>
              <a:rPr dirty="0" sz="2200" spc="1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EF8400"/>
                </a:solidFill>
                <a:latin typeface="Arial MT"/>
                <a:cs typeface="Arial MT"/>
              </a:rPr>
              <a:t>spirit</a:t>
            </a:r>
            <a:r>
              <a:rPr dirty="0" sz="2200" spc="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EF8400"/>
                </a:solidFill>
                <a:latin typeface="Arial MT"/>
                <a:cs typeface="Arial MT"/>
              </a:rPr>
              <a:t>in</a:t>
            </a:r>
            <a:r>
              <a:rPr dirty="0" sz="2200" spc="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EF8400"/>
                </a:solidFill>
                <a:latin typeface="Arial MT"/>
                <a:cs typeface="Arial MT"/>
              </a:rPr>
              <a:t>primary</a:t>
            </a:r>
            <a:r>
              <a:rPr dirty="0" sz="2200" spc="2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EF8400"/>
                </a:solidFill>
                <a:latin typeface="Arial MT"/>
                <a:cs typeface="Arial MT"/>
              </a:rPr>
              <a:t>to</a:t>
            </a:r>
            <a:r>
              <a:rPr dirty="0" sz="2200" spc="1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EF8400"/>
                </a:solidFill>
                <a:latin typeface="Arial MT"/>
                <a:cs typeface="Arial MT"/>
              </a:rPr>
              <a:t>high</a:t>
            </a:r>
            <a:r>
              <a:rPr dirty="0" sz="2200" spc="1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EF8400"/>
                </a:solidFill>
                <a:latin typeface="Arial MT"/>
                <a:cs typeface="Arial MT"/>
              </a:rPr>
              <a:t>school)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05989" y="216788"/>
            <a:ext cx="7254875" cy="650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100" spc="-5">
                <a:latin typeface="Arial MT"/>
                <a:cs typeface="Arial MT"/>
              </a:rPr>
              <a:t>Corporate</a:t>
            </a:r>
            <a:r>
              <a:rPr dirty="0" sz="4100" spc="-35">
                <a:latin typeface="Arial MT"/>
                <a:cs typeface="Arial MT"/>
              </a:rPr>
              <a:t> </a:t>
            </a:r>
            <a:r>
              <a:rPr dirty="0" sz="4100">
                <a:latin typeface="Arial MT"/>
                <a:cs typeface="Arial MT"/>
              </a:rPr>
              <a:t>Social</a:t>
            </a:r>
            <a:r>
              <a:rPr dirty="0" sz="4100" spc="-15">
                <a:latin typeface="Arial MT"/>
                <a:cs typeface="Arial MT"/>
              </a:rPr>
              <a:t> </a:t>
            </a:r>
            <a:r>
              <a:rPr dirty="0" sz="4100" spc="-5">
                <a:latin typeface="Arial MT"/>
                <a:cs typeface="Arial MT"/>
              </a:rPr>
              <a:t>Responsibility</a:t>
            </a:r>
            <a:endParaRPr sz="4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99890" y="1565147"/>
            <a:ext cx="7465059" cy="5238115"/>
            <a:chOff x="4199890" y="1565147"/>
            <a:chExt cx="7465059" cy="5238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5740" y="3005327"/>
              <a:ext cx="783335" cy="7833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39784" y="1565147"/>
              <a:ext cx="1502664" cy="13121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80576" y="1757171"/>
              <a:ext cx="1030224" cy="10302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206240" y="2816351"/>
              <a:ext cx="635" cy="3852545"/>
            </a:xfrm>
            <a:custGeom>
              <a:avLst/>
              <a:gdLst/>
              <a:ahLst/>
              <a:cxnLst/>
              <a:rect l="l" t="t" r="r" b="b"/>
              <a:pathLst>
                <a:path w="635" h="3852545">
                  <a:moveTo>
                    <a:pt x="0" y="0"/>
                  </a:moveTo>
                  <a:lnTo>
                    <a:pt x="381" y="3852354"/>
                  </a:lnTo>
                </a:path>
              </a:pathLst>
            </a:custGeom>
            <a:ln w="12700">
              <a:solidFill>
                <a:srgbClr val="68007E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03370" y="212217"/>
            <a:ext cx="34607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Our</a:t>
            </a:r>
            <a:r>
              <a:rPr dirty="0" sz="4000" spc="-70"/>
              <a:t> </a:t>
            </a:r>
            <a:r>
              <a:rPr dirty="0" sz="4000" spc="-20"/>
              <a:t>Customers…</a:t>
            </a:r>
            <a:endParaRPr sz="4000"/>
          </a:p>
        </p:txBody>
      </p:sp>
      <p:grpSp>
        <p:nvGrpSpPr>
          <p:cNvPr id="8" name="object 8"/>
          <p:cNvGrpSpPr/>
          <p:nvPr/>
        </p:nvGrpSpPr>
        <p:grpSpPr>
          <a:xfrm>
            <a:off x="1944623" y="1565147"/>
            <a:ext cx="1428115" cy="1312545"/>
            <a:chOff x="1944623" y="1565147"/>
            <a:chExt cx="1428115" cy="131254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4623" y="1565147"/>
              <a:ext cx="1427988" cy="13121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11679" y="1726691"/>
              <a:ext cx="1232916" cy="106070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962150" y="1159002"/>
            <a:ext cx="1403985" cy="455930"/>
          </a:xfrm>
          <a:prstGeom prst="rect">
            <a:avLst/>
          </a:prstGeom>
          <a:solidFill>
            <a:srgbClr val="FFFFFF"/>
          </a:solidFill>
          <a:ln w="31750">
            <a:solidFill>
              <a:srgbClr val="FF9933"/>
            </a:solidFill>
          </a:ln>
        </p:spPr>
        <p:txBody>
          <a:bodyPr wrap="square" lIns="0" tIns="27305" rIns="0" bIns="0" rtlCol="0" vert="horz">
            <a:spAutoFit/>
          </a:bodyPr>
          <a:lstStyle/>
          <a:p>
            <a:pPr marL="120650">
              <a:lnSpc>
                <a:spcPct val="100000"/>
              </a:lnSpc>
              <a:spcBef>
                <a:spcPts val="215"/>
              </a:spcBef>
            </a:pPr>
            <a:r>
              <a:rPr dirty="0" sz="2400" spc="-5" b="1">
                <a:solidFill>
                  <a:srgbClr val="EC7C30"/>
                </a:solidFill>
                <a:latin typeface="Calibri"/>
                <a:cs typeface="Calibri"/>
              </a:rPr>
              <a:t>PHARMA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970776" y="1629155"/>
            <a:ext cx="1430020" cy="1312545"/>
            <a:chOff x="6970776" y="1629155"/>
            <a:chExt cx="1430020" cy="131254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0776" y="1629155"/>
              <a:ext cx="1429512" cy="13121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18604" y="1741931"/>
              <a:ext cx="1161288" cy="978408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191767" y="2985516"/>
            <a:ext cx="2853055" cy="3813175"/>
            <a:chOff x="1191767" y="2985516"/>
            <a:chExt cx="2853055" cy="3813175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3395" y="2985516"/>
              <a:ext cx="1399031" cy="2468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7695" y="3275076"/>
              <a:ext cx="993647" cy="2727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07007" y="4102608"/>
              <a:ext cx="780288" cy="51968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71015" y="3713988"/>
              <a:ext cx="1146048" cy="39166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13787" y="4561332"/>
              <a:ext cx="682751" cy="45110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00655" y="4212336"/>
              <a:ext cx="755904" cy="37642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71343" y="4011168"/>
              <a:ext cx="1575816" cy="16459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99232" y="4238244"/>
              <a:ext cx="365759" cy="35966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61132" y="5433060"/>
              <a:ext cx="984504" cy="2484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29000" y="4917948"/>
              <a:ext cx="559308" cy="55778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02079" y="5059680"/>
              <a:ext cx="1810512" cy="23012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55975" y="4599432"/>
              <a:ext cx="669036" cy="51206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29867" y="4620767"/>
              <a:ext cx="804671" cy="31089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63395" y="6184390"/>
              <a:ext cx="656843" cy="6141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16151" y="5791200"/>
              <a:ext cx="1028699" cy="35661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04999" y="6307836"/>
              <a:ext cx="574548" cy="36880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24100" y="5800344"/>
              <a:ext cx="943355" cy="3627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07079" y="5762244"/>
              <a:ext cx="696468" cy="40081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91767" y="5401055"/>
              <a:ext cx="1098804" cy="23012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06573" y="5617692"/>
              <a:ext cx="1052322" cy="21922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264407" y="3567684"/>
              <a:ext cx="667512" cy="3429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09443" y="3441192"/>
              <a:ext cx="880871" cy="43738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468623" y="6175246"/>
              <a:ext cx="525779" cy="5715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665475" y="3038856"/>
              <a:ext cx="1379220" cy="368808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6971538" y="1183386"/>
            <a:ext cx="1402080" cy="440690"/>
          </a:xfrm>
          <a:prstGeom prst="rect">
            <a:avLst/>
          </a:prstGeom>
          <a:solidFill>
            <a:srgbClr val="FFFFFF"/>
          </a:solidFill>
          <a:ln w="31750">
            <a:solidFill>
              <a:srgbClr val="FF9933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marL="99695">
              <a:lnSpc>
                <a:spcPct val="100000"/>
              </a:lnSpc>
              <a:spcBef>
                <a:spcPts val="225"/>
              </a:spcBef>
            </a:pPr>
            <a:r>
              <a:rPr dirty="0" sz="2300" spc="-10" b="1">
                <a:solidFill>
                  <a:srgbClr val="EC7C30"/>
                </a:solidFill>
                <a:latin typeface="Calibri"/>
                <a:cs typeface="Calibri"/>
              </a:rPr>
              <a:t>MEDTECH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940545" y="1128522"/>
            <a:ext cx="1503045" cy="791210"/>
          </a:xfrm>
          <a:prstGeom prst="rect">
            <a:avLst/>
          </a:prstGeom>
          <a:solidFill>
            <a:srgbClr val="FFFFFF"/>
          </a:solidFill>
          <a:ln w="31750">
            <a:solidFill>
              <a:srgbClr val="FF9933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25"/>
              </a:spcBef>
            </a:pPr>
            <a:r>
              <a:rPr dirty="0" sz="2300" spc="-5" b="1">
                <a:solidFill>
                  <a:srgbClr val="EC7C30"/>
                </a:solidFill>
                <a:latin typeface="Calibri"/>
                <a:cs typeface="Calibri"/>
              </a:rPr>
              <a:t>ACADEMIC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692396" y="1589532"/>
            <a:ext cx="4039235" cy="4979035"/>
            <a:chOff x="4692396" y="1589532"/>
            <a:chExt cx="4039235" cy="4979035"/>
          </a:xfrm>
        </p:grpSpPr>
        <p:sp>
          <p:nvSpPr>
            <p:cNvPr id="43" name="object 43"/>
            <p:cNvSpPr/>
            <p:nvPr/>
          </p:nvSpPr>
          <p:spPr>
            <a:xfrm>
              <a:off x="8724900" y="2709672"/>
              <a:ext cx="635" cy="3852545"/>
            </a:xfrm>
            <a:custGeom>
              <a:avLst/>
              <a:gdLst/>
              <a:ahLst/>
              <a:cxnLst/>
              <a:rect l="l" t="t" r="r" b="b"/>
              <a:pathLst>
                <a:path w="634" h="3852545">
                  <a:moveTo>
                    <a:pt x="0" y="0"/>
                  </a:moveTo>
                  <a:lnTo>
                    <a:pt x="380" y="3852354"/>
                  </a:lnTo>
                </a:path>
              </a:pathLst>
            </a:custGeom>
            <a:ln w="12700">
              <a:solidFill>
                <a:srgbClr val="68007E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2396" y="1589532"/>
              <a:ext cx="1427988" cy="1313688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4703826" y="1174241"/>
            <a:ext cx="1393190" cy="394970"/>
          </a:xfrm>
          <a:prstGeom prst="rect">
            <a:avLst/>
          </a:prstGeom>
          <a:solidFill>
            <a:srgbClr val="FFFFFF"/>
          </a:solidFill>
          <a:ln w="31750">
            <a:solidFill>
              <a:srgbClr val="FF9933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235585">
              <a:lnSpc>
                <a:spcPct val="100000"/>
              </a:lnSpc>
              <a:spcBef>
                <a:spcPts val="235"/>
              </a:spcBef>
            </a:pPr>
            <a:r>
              <a:rPr dirty="0" sz="2000" spc="-15" b="1">
                <a:solidFill>
                  <a:srgbClr val="EC7C30"/>
                </a:solidFill>
                <a:latin typeface="Calibri"/>
                <a:cs typeface="Calibri"/>
              </a:rPr>
              <a:t>BIOTECH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6" name="object 4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442459" y="3317747"/>
            <a:ext cx="972312" cy="190500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567939" y="6233159"/>
            <a:ext cx="850391" cy="265176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574035" y="6606538"/>
            <a:ext cx="665988" cy="173734"/>
          </a:xfrm>
          <a:prstGeom prst="rect">
            <a:avLst/>
          </a:prstGeom>
        </p:spPr>
      </p:pic>
      <p:grpSp>
        <p:nvGrpSpPr>
          <p:cNvPr id="49" name="object 49"/>
          <p:cNvGrpSpPr/>
          <p:nvPr/>
        </p:nvGrpSpPr>
        <p:grpSpPr>
          <a:xfrm>
            <a:off x="4229100" y="1664207"/>
            <a:ext cx="6384290" cy="5172710"/>
            <a:chOff x="4229100" y="1664207"/>
            <a:chExt cx="6384290" cy="5172710"/>
          </a:xfrm>
        </p:grpSpPr>
        <p:sp>
          <p:nvSpPr>
            <p:cNvPr id="50" name="object 50"/>
            <p:cNvSpPr/>
            <p:nvPr/>
          </p:nvSpPr>
          <p:spPr>
            <a:xfrm>
              <a:off x="6600444" y="2860547"/>
              <a:ext cx="635" cy="3852545"/>
            </a:xfrm>
            <a:custGeom>
              <a:avLst/>
              <a:gdLst/>
              <a:ahLst/>
              <a:cxnLst/>
              <a:rect l="l" t="t" r="r" b="b"/>
              <a:pathLst>
                <a:path w="634" h="3852545">
                  <a:moveTo>
                    <a:pt x="0" y="0"/>
                  </a:moveTo>
                  <a:lnTo>
                    <a:pt x="380" y="3852354"/>
                  </a:lnTo>
                </a:path>
              </a:pathLst>
            </a:custGeom>
            <a:ln w="12700">
              <a:solidFill>
                <a:srgbClr val="68007E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623304" y="4777739"/>
              <a:ext cx="1292352" cy="47091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738871" y="4175759"/>
              <a:ext cx="800100" cy="72085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696455" y="5309616"/>
              <a:ext cx="1135379" cy="37795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696455" y="3019043"/>
              <a:ext cx="1042416" cy="46786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714744" y="3733800"/>
              <a:ext cx="1517903" cy="41148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760464" y="4312919"/>
              <a:ext cx="801624" cy="29870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042147" y="4980431"/>
              <a:ext cx="512064" cy="60350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614160" y="5958839"/>
              <a:ext cx="1185672" cy="41757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766047" y="2950463"/>
              <a:ext cx="816863" cy="54406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764523" y="3566159"/>
              <a:ext cx="957072" cy="35356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747759" y="4479035"/>
              <a:ext cx="1068324" cy="41452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909303" y="5013960"/>
              <a:ext cx="1100327" cy="38252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788908" y="5565648"/>
              <a:ext cx="1027176" cy="38404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828276" y="2921507"/>
              <a:ext cx="545592" cy="58216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741920" y="5969507"/>
              <a:ext cx="1028700" cy="42214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647688" y="6294119"/>
              <a:ext cx="1464563" cy="48005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735567" y="6070092"/>
              <a:ext cx="1719072" cy="30937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756903" y="4049267"/>
              <a:ext cx="947927" cy="39623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877044" y="5426963"/>
              <a:ext cx="691896" cy="67056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761220" y="3500627"/>
              <a:ext cx="806196" cy="80619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832847" y="4425695"/>
              <a:ext cx="780288" cy="24383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229100" y="6451090"/>
              <a:ext cx="1106424" cy="38557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547360" y="6300216"/>
              <a:ext cx="969263" cy="34290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245864" y="5993892"/>
              <a:ext cx="1627632" cy="42367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764023" y="1664207"/>
              <a:ext cx="1312164" cy="114300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826252" y="5239511"/>
              <a:ext cx="458724" cy="480059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516880" y="4395215"/>
              <a:ext cx="946403" cy="94488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332731" y="5646419"/>
              <a:ext cx="1336548" cy="260603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361687" y="4168139"/>
              <a:ext cx="931163" cy="265175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381500" y="4395215"/>
              <a:ext cx="853439" cy="85344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369052" y="4227575"/>
              <a:ext cx="1150620" cy="286512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287011" y="3739895"/>
              <a:ext cx="1094232" cy="31699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506211" y="3685031"/>
              <a:ext cx="1069847" cy="446531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638544" y="5718048"/>
              <a:ext cx="1591055" cy="33680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265676" y="5193792"/>
              <a:ext cx="1383791" cy="356616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597652" y="2932175"/>
              <a:ext cx="669036" cy="6842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2453" y="177164"/>
            <a:ext cx="439674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20"/>
              <a:t>…are</a:t>
            </a:r>
            <a:r>
              <a:rPr dirty="0" sz="4400" spc="-30"/>
              <a:t> </a:t>
            </a:r>
            <a:r>
              <a:rPr dirty="0" sz="4400"/>
              <a:t>also</a:t>
            </a:r>
            <a:r>
              <a:rPr dirty="0" sz="4400" spc="-25"/>
              <a:t> </a:t>
            </a:r>
            <a:r>
              <a:rPr dirty="0" sz="4400" spc="-20"/>
              <a:t>Partners!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575303" y="2825495"/>
            <a:ext cx="635" cy="3852545"/>
          </a:xfrm>
          <a:custGeom>
            <a:avLst/>
            <a:gdLst/>
            <a:ahLst/>
            <a:cxnLst/>
            <a:rect l="l" t="t" r="r" b="b"/>
            <a:pathLst>
              <a:path w="635" h="3852545">
                <a:moveTo>
                  <a:pt x="0" y="0"/>
                </a:moveTo>
                <a:lnTo>
                  <a:pt x="381" y="3852354"/>
                </a:lnTo>
              </a:path>
            </a:pathLst>
          </a:custGeom>
          <a:ln w="12700">
            <a:solidFill>
              <a:srgbClr val="68007E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81115" y="2796539"/>
            <a:ext cx="635" cy="3852545"/>
          </a:xfrm>
          <a:custGeom>
            <a:avLst/>
            <a:gdLst/>
            <a:ahLst/>
            <a:cxnLst/>
            <a:rect l="l" t="t" r="r" b="b"/>
            <a:pathLst>
              <a:path w="635" h="3852545">
                <a:moveTo>
                  <a:pt x="0" y="0"/>
                </a:moveTo>
                <a:lnTo>
                  <a:pt x="381" y="3852354"/>
                </a:lnTo>
              </a:path>
            </a:pathLst>
          </a:custGeom>
          <a:ln w="12700">
            <a:solidFill>
              <a:srgbClr val="68007E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6088" y="1578863"/>
            <a:ext cx="1641348" cy="150876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68374" y="1159002"/>
            <a:ext cx="1658620" cy="439420"/>
          </a:xfrm>
          <a:prstGeom prst="rect">
            <a:avLst/>
          </a:prstGeom>
          <a:solidFill>
            <a:srgbClr val="FFFFFF"/>
          </a:solidFill>
          <a:ln w="31750">
            <a:solidFill>
              <a:srgbClr val="FF9933"/>
            </a:solidFill>
          </a:ln>
        </p:spPr>
        <p:txBody>
          <a:bodyPr wrap="square" lIns="0" tIns="27939" rIns="0" bIns="0" rtlCol="0" vert="horz">
            <a:spAutoFit/>
          </a:bodyPr>
          <a:lstStyle/>
          <a:p>
            <a:pPr marL="195580">
              <a:lnSpc>
                <a:spcPct val="100000"/>
              </a:lnSpc>
              <a:spcBef>
                <a:spcPts val="219"/>
              </a:spcBef>
            </a:pPr>
            <a:r>
              <a:rPr dirty="0" sz="2300" spc="-5" b="1">
                <a:solidFill>
                  <a:srgbClr val="EC7C30"/>
                </a:solidFill>
                <a:latin typeface="Calibri"/>
                <a:cs typeface="Calibri"/>
              </a:rPr>
              <a:t>COSMETIC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6596" y="1597152"/>
            <a:ext cx="1601724" cy="147218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007358" y="1200150"/>
            <a:ext cx="1606550" cy="410209"/>
          </a:xfrm>
          <a:prstGeom prst="rect">
            <a:avLst/>
          </a:prstGeom>
          <a:solidFill>
            <a:srgbClr val="FFFFFF"/>
          </a:solidFill>
          <a:ln w="31750">
            <a:solidFill>
              <a:srgbClr val="FF9933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marL="104775">
              <a:lnSpc>
                <a:spcPct val="100000"/>
              </a:lnSpc>
              <a:spcBef>
                <a:spcPts val="229"/>
              </a:spcBef>
            </a:pPr>
            <a:r>
              <a:rPr dirty="0" sz="2100" spc="-10" b="1">
                <a:solidFill>
                  <a:srgbClr val="EC7C30"/>
                </a:solidFill>
                <a:latin typeface="Calibri"/>
                <a:cs typeface="Calibri"/>
              </a:rPr>
              <a:t>VETERINARY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6652" y="3409188"/>
            <a:ext cx="1828800" cy="559307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432560" y="4052315"/>
            <a:ext cx="1804670" cy="1108075"/>
            <a:chOff x="1432560" y="4052315"/>
            <a:chExt cx="1804670" cy="110807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3228" y="4052315"/>
              <a:ext cx="1755648" cy="4617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2560" y="4526279"/>
              <a:ext cx="1804415" cy="633984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45864" y="3290315"/>
            <a:ext cx="964691" cy="80314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87952" y="1708404"/>
            <a:ext cx="1254252" cy="125272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55292" y="1732788"/>
            <a:ext cx="682751" cy="1245108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7406640" y="1571244"/>
            <a:ext cx="1516380" cy="1472565"/>
            <a:chOff x="7406640" y="1571244"/>
            <a:chExt cx="1516380" cy="147256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06640" y="1571244"/>
              <a:ext cx="1516379" cy="14721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33132" y="1930908"/>
              <a:ext cx="1309116" cy="932688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411973" y="1181861"/>
            <a:ext cx="1518285" cy="408940"/>
          </a:xfrm>
          <a:prstGeom prst="rect">
            <a:avLst/>
          </a:prstGeom>
          <a:solidFill>
            <a:srgbClr val="FFFFFF"/>
          </a:solidFill>
          <a:ln w="31750">
            <a:solidFill>
              <a:srgbClr val="FF9933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dirty="0" sz="2100" spc="-10" b="1">
                <a:solidFill>
                  <a:srgbClr val="EC7C30"/>
                </a:solidFill>
                <a:latin typeface="Calibri"/>
                <a:cs typeface="Calibri"/>
              </a:rPr>
              <a:t>CRO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096000" y="3174492"/>
            <a:ext cx="3512820" cy="407034"/>
            <a:chOff x="6096000" y="3174492"/>
            <a:chExt cx="3512820" cy="407034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96000" y="3183636"/>
              <a:ext cx="2196083" cy="36423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66176" y="3174492"/>
              <a:ext cx="1342644" cy="406908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077711" y="3759708"/>
            <a:ext cx="1335024" cy="48920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653528" y="3723132"/>
            <a:ext cx="1440179" cy="48920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077711" y="4334255"/>
            <a:ext cx="1293876" cy="49072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533131" y="4319015"/>
            <a:ext cx="1196340" cy="49072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150864" y="4962144"/>
            <a:ext cx="1129284" cy="292608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8822435" y="4344923"/>
            <a:ext cx="1710055" cy="1100455"/>
            <a:chOff x="8822435" y="4344923"/>
            <a:chExt cx="1710055" cy="1100455"/>
          </a:xfrm>
        </p:grpSpPr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51035" y="4344923"/>
              <a:ext cx="1082040" cy="51053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822435" y="4893563"/>
              <a:ext cx="1709927" cy="551688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077711" y="5318759"/>
            <a:ext cx="969263" cy="77876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997695" y="5684520"/>
            <a:ext cx="1187196" cy="515112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797808" y="4291584"/>
            <a:ext cx="1911095" cy="460248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172956" y="3774947"/>
            <a:ext cx="1293876" cy="478536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1403603" y="5227320"/>
            <a:ext cx="1766570" cy="1557655"/>
            <a:chOff x="1403603" y="5227320"/>
            <a:chExt cx="1766570" cy="1557655"/>
          </a:xfrm>
        </p:grpSpPr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03603" y="5227320"/>
              <a:ext cx="1766316" cy="84429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57527" y="5942074"/>
              <a:ext cx="1612392" cy="842770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6137147" y="4855464"/>
            <a:ext cx="2559050" cy="1727200"/>
            <a:chOff x="6137147" y="4855464"/>
            <a:chExt cx="2559050" cy="1727200"/>
          </a:xfrm>
        </p:grpSpPr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616951" y="4855464"/>
              <a:ext cx="931163" cy="72694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371587" y="5577840"/>
              <a:ext cx="1324355" cy="74218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137147" y="6231636"/>
              <a:ext cx="1411224" cy="3505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82615" y="216788"/>
            <a:ext cx="1299845" cy="650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100" spc="-5">
                <a:latin typeface="Arial MT"/>
                <a:cs typeface="Arial MT"/>
              </a:rPr>
              <a:t>Index</a:t>
            </a:r>
            <a:endParaRPr sz="41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9194" y="1899030"/>
            <a:ext cx="254507" cy="2941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9194" y="2758567"/>
            <a:ext cx="254507" cy="2941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9194" y="3616578"/>
            <a:ext cx="254507" cy="2941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9194" y="4474590"/>
            <a:ext cx="254507" cy="29413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069083" y="1760041"/>
            <a:ext cx="7052309" cy="3105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20" b="1">
                <a:solidFill>
                  <a:srgbClr val="4D4D4D"/>
                </a:solidFill>
                <a:latin typeface="Arial"/>
                <a:cs typeface="Arial"/>
              </a:rPr>
              <a:t>View</a:t>
            </a:r>
            <a:r>
              <a:rPr dirty="0" sz="3300" spc="-30" b="1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dirty="0" sz="3300" spc="-30" b="1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dirty="0" sz="3300" spc="-20" b="1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3300" spc="-5" b="1">
                <a:solidFill>
                  <a:srgbClr val="4D4D4D"/>
                </a:solidFill>
                <a:latin typeface="Arial"/>
                <a:cs typeface="Arial"/>
              </a:rPr>
              <a:t>sector</a:t>
            </a:r>
            <a:endParaRPr sz="3300">
              <a:latin typeface="Arial"/>
              <a:cs typeface="Arial"/>
            </a:endParaRPr>
          </a:p>
          <a:p>
            <a:pPr marL="12700" marR="5080">
              <a:lnSpc>
                <a:spcPct val="170700"/>
              </a:lnSpc>
              <a:spcBef>
                <a:spcPts val="10"/>
              </a:spcBef>
            </a:pPr>
            <a:r>
              <a:rPr dirty="0" sz="3300" spc="-5" b="1">
                <a:solidFill>
                  <a:srgbClr val="4D4D4D"/>
                </a:solidFill>
                <a:latin typeface="Arial"/>
                <a:cs typeface="Arial"/>
              </a:rPr>
              <a:t>General</a:t>
            </a:r>
            <a:r>
              <a:rPr dirty="0" sz="3300" spc="-30" b="1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4D4D4D"/>
                </a:solidFill>
                <a:latin typeface="Arial"/>
                <a:cs typeface="Arial"/>
              </a:rPr>
              <a:t>description</a:t>
            </a:r>
            <a:r>
              <a:rPr dirty="0" sz="3300" spc="-30" b="1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3300" spc="-5" b="1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dirty="0" sz="3300" spc="-25" b="1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3300" spc="-5" b="1">
                <a:solidFill>
                  <a:srgbClr val="4D4D4D"/>
                </a:solidFill>
                <a:latin typeface="Arial"/>
                <a:cs typeface="Arial"/>
              </a:rPr>
              <a:t>POPSICUBE </a:t>
            </a:r>
            <a:r>
              <a:rPr dirty="0" sz="3300" spc="-900" b="1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3300" spc="-5" b="1">
                <a:solidFill>
                  <a:srgbClr val="4D4D4D"/>
                </a:solidFill>
                <a:latin typeface="Arial"/>
                <a:cs typeface="Arial"/>
              </a:rPr>
              <a:t>POPSICUBE</a:t>
            </a:r>
            <a:r>
              <a:rPr dirty="0" sz="3300" spc="-135" b="1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3300" spc="-5" b="1">
                <a:solidFill>
                  <a:srgbClr val="4D4D4D"/>
                </a:solidFill>
                <a:latin typeface="Arial"/>
                <a:cs typeface="Arial"/>
              </a:rPr>
              <a:t>Affiliates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95"/>
              </a:spcBef>
            </a:pPr>
            <a:r>
              <a:rPr dirty="0" sz="3300" b="1">
                <a:solidFill>
                  <a:srgbClr val="4D4D4D"/>
                </a:solidFill>
                <a:latin typeface="Arial"/>
                <a:cs typeface="Arial"/>
              </a:rPr>
              <a:t>Financial</a:t>
            </a:r>
            <a:r>
              <a:rPr dirty="0" sz="3300" spc="-55" b="1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4D4D4D"/>
                </a:solidFill>
                <a:latin typeface="Arial"/>
                <a:cs typeface="Arial"/>
              </a:rPr>
              <a:t>information</a:t>
            </a:r>
            <a:r>
              <a:rPr dirty="0" sz="3300" spc="-70" b="1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4D4D4D"/>
                </a:solidFill>
                <a:latin typeface="Arial"/>
                <a:cs typeface="Arial"/>
              </a:rPr>
              <a:t>(P&amp;L)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85019" y="6475474"/>
            <a:ext cx="1860803" cy="3688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4682" y="1465072"/>
            <a:ext cx="178308" cy="1783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4682" y="1820164"/>
            <a:ext cx="178308" cy="1783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4682" y="2176779"/>
            <a:ext cx="178308" cy="17830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4682" y="2531872"/>
            <a:ext cx="178308" cy="1783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4682" y="2886964"/>
            <a:ext cx="178308" cy="17830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4682" y="3243579"/>
            <a:ext cx="178308" cy="17830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4682" y="3598671"/>
            <a:ext cx="178308" cy="17830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4682" y="3953764"/>
            <a:ext cx="178308" cy="17830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4682" y="4310379"/>
            <a:ext cx="178308" cy="17830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4682" y="4665471"/>
            <a:ext cx="178308" cy="17830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4682" y="5020564"/>
            <a:ext cx="178308" cy="17830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4682" y="5377179"/>
            <a:ext cx="178308" cy="17830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4682" y="5732297"/>
            <a:ext cx="178308" cy="17830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024534" y="1325710"/>
            <a:ext cx="7589520" cy="4648835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J&amp;J</a:t>
            </a:r>
            <a:r>
              <a:rPr dirty="0" sz="2000" spc="-2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:</a:t>
            </a:r>
            <a:r>
              <a:rPr dirty="0" sz="2000" spc="-2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Healthsourcing</a:t>
            </a:r>
            <a:r>
              <a:rPr dirty="0" sz="2000" spc="-5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/ </a:t>
            </a:r>
            <a:r>
              <a:rPr dirty="0" sz="2000">
                <a:solidFill>
                  <a:srgbClr val="4B99FF"/>
                </a:solidFill>
                <a:latin typeface="Arial MT"/>
                <a:cs typeface="Arial MT"/>
              </a:rPr>
              <a:t>Home</a:t>
            </a:r>
            <a:r>
              <a:rPr dirty="0" sz="2000" spc="-30">
                <a:solidFill>
                  <a:srgbClr val="4B99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B99FF"/>
                </a:solidFill>
                <a:latin typeface="Arial MT"/>
                <a:cs typeface="Arial MT"/>
              </a:rPr>
              <a:t>nurses</a:t>
            </a:r>
            <a:r>
              <a:rPr dirty="0" sz="2000" spc="-50">
                <a:solidFill>
                  <a:srgbClr val="4B99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B99FF"/>
                </a:solidFill>
                <a:latin typeface="Arial MT"/>
                <a:cs typeface="Arial MT"/>
              </a:rPr>
              <a:t>/</a:t>
            </a:r>
            <a:r>
              <a:rPr dirty="0" sz="2000" spc="-10">
                <a:solidFill>
                  <a:srgbClr val="4B99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B99FF"/>
                </a:solidFill>
                <a:latin typeface="Arial MT"/>
                <a:cs typeface="Arial MT"/>
              </a:rPr>
              <a:t>SC (site</a:t>
            </a:r>
            <a:r>
              <a:rPr dirty="0" sz="2000" spc="-40">
                <a:solidFill>
                  <a:srgbClr val="4B99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B99FF"/>
                </a:solidFill>
                <a:latin typeface="Arial MT"/>
                <a:cs typeface="Arial MT"/>
              </a:rPr>
              <a:t>coordinator)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MDGroup</a:t>
            </a:r>
            <a:r>
              <a:rPr dirty="0" sz="2000" spc="-5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:</a:t>
            </a:r>
            <a:r>
              <a:rPr dirty="0" sz="2000" spc="-1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B99FF"/>
                </a:solidFill>
                <a:latin typeface="Arial MT"/>
                <a:cs typeface="Arial MT"/>
              </a:rPr>
              <a:t>Home</a:t>
            </a:r>
            <a:r>
              <a:rPr dirty="0" sz="2000" spc="-30">
                <a:solidFill>
                  <a:srgbClr val="4B99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B99FF"/>
                </a:solidFill>
                <a:latin typeface="Arial MT"/>
                <a:cs typeface="Arial MT"/>
              </a:rPr>
              <a:t>Nurses</a:t>
            </a:r>
            <a:r>
              <a:rPr dirty="0" sz="2000" spc="-50">
                <a:solidFill>
                  <a:srgbClr val="4B99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B99FF"/>
                </a:solidFill>
                <a:latin typeface="Arial MT"/>
                <a:cs typeface="Arial MT"/>
              </a:rPr>
              <a:t>/</a:t>
            </a:r>
            <a:r>
              <a:rPr dirty="0" sz="2000" spc="-15">
                <a:solidFill>
                  <a:srgbClr val="4B99FF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4B99FF"/>
                </a:solidFill>
                <a:latin typeface="Arial MT"/>
                <a:cs typeface="Arial MT"/>
              </a:rPr>
              <a:t>SC</a:t>
            </a:r>
            <a:endParaRPr sz="2000">
              <a:latin typeface="Arial MT"/>
              <a:cs typeface="Arial MT"/>
            </a:endParaRPr>
          </a:p>
          <a:p>
            <a:pPr marL="12700" marR="3960495">
              <a:lnSpc>
                <a:spcPct val="116500"/>
              </a:lnSpc>
              <a:spcBef>
                <a:spcPts val="15"/>
              </a:spcBef>
            </a:pPr>
            <a:r>
              <a:rPr dirty="0" sz="2000" spc="-20">
                <a:solidFill>
                  <a:srgbClr val="7554A0"/>
                </a:solidFill>
                <a:latin typeface="Arial MT"/>
                <a:cs typeface="Arial MT"/>
              </a:rPr>
              <a:t>L’OREAL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: </a:t>
            </a:r>
            <a:r>
              <a:rPr dirty="0" sz="2000" spc="-5">
                <a:solidFill>
                  <a:srgbClr val="7554A0"/>
                </a:solidFill>
                <a:latin typeface="Arial MT"/>
                <a:cs typeface="Arial MT"/>
              </a:rPr>
              <a:t>Healthsourcing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 Unicancer</a:t>
            </a:r>
            <a:r>
              <a:rPr dirty="0" sz="2000" spc="-6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:</a:t>
            </a:r>
            <a:r>
              <a:rPr dirty="0" sz="2000" spc="-3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Healthsourcing</a:t>
            </a:r>
            <a:r>
              <a:rPr dirty="0" sz="2000" spc="-5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/</a:t>
            </a:r>
            <a:r>
              <a:rPr dirty="0" sz="2000" spc="-2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4B99FF"/>
                </a:solidFill>
                <a:latin typeface="Arial MT"/>
                <a:cs typeface="Arial MT"/>
              </a:rPr>
              <a:t>SC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Institut</a:t>
            </a:r>
            <a:r>
              <a:rPr dirty="0" sz="2000" spc="-4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Gustave</a:t>
            </a:r>
            <a:r>
              <a:rPr dirty="0" sz="2000" spc="-4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Roussy</a:t>
            </a:r>
            <a:r>
              <a:rPr dirty="0" sz="2000" spc="-5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:</a:t>
            </a:r>
            <a:r>
              <a:rPr dirty="0" sz="2000" spc="-2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Healthsourcing</a:t>
            </a:r>
            <a:r>
              <a:rPr dirty="0" sz="2000" spc="-4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/</a:t>
            </a:r>
            <a:r>
              <a:rPr dirty="0" sz="2000" spc="-3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IT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Pierre</a:t>
            </a:r>
            <a:r>
              <a:rPr dirty="0" sz="2000" spc="-3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Fabre</a:t>
            </a:r>
            <a:r>
              <a:rPr dirty="0" sz="2000" spc="-3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Cosmetic</a:t>
            </a:r>
            <a:r>
              <a:rPr dirty="0" sz="2000" spc="-4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:</a:t>
            </a:r>
            <a:r>
              <a:rPr dirty="0" sz="2000" spc="-3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Clinical</a:t>
            </a:r>
            <a:r>
              <a:rPr dirty="0" sz="2000" spc="-4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 spc="-15">
                <a:solidFill>
                  <a:srgbClr val="7554A0"/>
                </a:solidFill>
                <a:latin typeface="Arial MT"/>
                <a:cs typeface="Arial MT"/>
              </a:rPr>
              <a:t>Trial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PRAHS/ICON</a:t>
            </a:r>
            <a:r>
              <a:rPr dirty="0" sz="2000" spc="-5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:</a:t>
            </a:r>
            <a:r>
              <a:rPr dirty="0" sz="2000" spc="-3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4B99FF"/>
                </a:solidFill>
                <a:latin typeface="Arial MT"/>
                <a:cs typeface="Arial MT"/>
              </a:rPr>
              <a:t>SC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IC</a:t>
            </a:r>
            <a:r>
              <a:rPr dirty="0" sz="2000" spc="-145">
                <a:solidFill>
                  <a:srgbClr val="7554A0"/>
                </a:solidFill>
                <a:latin typeface="Arial MT"/>
                <a:cs typeface="Arial MT"/>
              </a:rPr>
              <a:t>T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A</a:t>
            </a:r>
            <a:r>
              <a:rPr dirty="0" sz="2000" spc="-13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:</a:t>
            </a:r>
            <a:r>
              <a:rPr dirty="0" sz="2000" spc="-1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B99FF"/>
                </a:solidFill>
                <a:latin typeface="Arial MT"/>
                <a:cs typeface="Arial MT"/>
              </a:rPr>
              <a:t>Ho</a:t>
            </a:r>
            <a:r>
              <a:rPr dirty="0" sz="2000">
                <a:solidFill>
                  <a:srgbClr val="4B99FF"/>
                </a:solidFill>
                <a:latin typeface="Arial MT"/>
                <a:cs typeface="Arial MT"/>
              </a:rPr>
              <a:t>me</a:t>
            </a:r>
            <a:r>
              <a:rPr dirty="0" sz="2000" spc="-30">
                <a:solidFill>
                  <a:srgbClr val="4B99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B99FF"/>
                </a:solidFill>
                <a:latin typeface="Arial MT"/>
                <a:cs typeface="Arial MT"/>
              </a:rPr>
              <a:t>Nu</a:t>
            </a:r>
            <a:r>
              <a:rPr dirty="0" sz="2000">
                <a:solidFill>
                  <a:srgbClr val="4B99FF"/>
                </a:solidFill>
                <a:latin typeface="Arial MT"/>
                <a:cs typeface="Arial MT"/>
              </a:rPr>
              <a:t>r</a:t>
            </a:r>
            <a:r>
              <a:rPr dirty="0" sz="2000" spc="5">
                <a:solidFill>
                  <a:srgbClr val="4B99FF"/>
                </a:solidFill>
                <a:latin typeface="Arial MT"/>
                <a:cs typeface="Arial MT"/>
              </a:rPr>
              <a:t>s</a:t>
            </a:r>
            <a:r>
              <a:rPr dirty="0" sz="2000">
                <a:solidFill>
                  <a:srgbClr val="4B99FF"/>
                </a:solidFill>
                <a:latin typeface="Arial MT"/>
                <a:cs typeface="Arial MT"/>
              </a:rPr>
              <a:t>es</a:t>
            </a:r>
            <a:endParaRPr sz="2000">
              <a:latin typeface="Arial MT"/>
              <a:cs typeface="Arial MT"/>
            </a:endParaRPr>
          </a:p>
          <a:p>
            <a:pPr marL="12700" marR="2747010">
              <a:lnSpc>
                <a:spcPct val="116599"/>
              </a:lnSpc>
              <a:spcBef>
                <a:spcPts val="10"/>
              </a:spcBef>
            </a:pP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ARCAGY</a:t>
            </a:r>
            <a:r>
              <a:rPr dirty="0" sz="2000" spc="-6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:</a:t>
            </a:r>
            <a:r>
              <a:rPr dirty="0" sz="2000" spc="-1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Pharmacovigilance</a:t>
            </a:r>
            <a:r>
              <a:rPr dirty="0" sz="2000" spc="-5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(15</a:t>
            </a:r>
            <a:r>
              <a:rPr dirty="0" sz="2000" spc="-3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studies) </a:t>
            </a:r>
            <a:r>
              <a:rPr dirty="0" sz="2000" spc="-54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Carré&amp;Basset</a:t>
            </a:r>
            <a:r>
              <a:rPr dirty="0" sz="2000" spc="-7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:</a:t>
            </a:r>
            <a:r>
              <a:rPr dirty="0" sz="2000" spc="-1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IT</a:t>
            </a:r>
            <a:r>
              <a:rPr dirty="0" sz="2000" spc="-6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(Specific</a:t>
            </a:r>
            <a:r>
              <a:rPr dirty="0" sz="2000" spc="-2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CRM)</a:t>
            </a:r>
            <a:endParaRPr sz="2000">
              <a:latin typeface="Arial MT"/>
              <a:cs typeface="Arial MT"/>
            </a:endParaRPr>
          </a:p>
          <a:p>
            <a:pPr marL="12700" marR="4016375">
              <a:lnSpc>
                <a:spcPts val="2810"/>
              </a:lnSpc>
              <a:spcBef>
                <a:spcPts val="145"/>
              </a:spcBef>
            </a:pP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IQ</a:t>
            </a:r>
            <a:r>
              <a:rPr dirty="0" sz="2000" spc="-10">
                <a:solidFill>
                  <a:srgbClr val="7554A0"/>
                </a:solidFill>
                <a:latin typeface="Arial MT"/>
                <a:cs typeface="Arial MT"/>
              </a:rPr>
              <a:t>V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IA</a:t>
            </a:r>
            <a:r>
              <a:rPr dirty="0" sz="2000" spc="-13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:</a:t>
            </a:r>
            <a:r>
              <a:rPr dirty="0" sz="2000" spc="-2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B99FF"/>
                </a:solidFill>
                <a:latin typeface="Arial MT"/>
                <a:cs typeface="Arial MT"/>
              </a:rPr>
              <a:t>Ho</a:t>
            </a:r>
            <a:r>
              <a:rPr dirty="0" sz="2000">
                <a:solidFill>
                  <a:srgbClr val="4B99FF"/>
                </a:solidFill>
                <a:latin typeface="Arial MT"/>
                <a:cs typeface="Arial MT"/>
              </a:rPr>
              <a:t>me</a:t>
            </a:r>
            <a:r>
              <a:rPr dirty="0" sz="2000" spc="-15">
                <a:solidFill>
                  <a:srgbClr val="4B99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B99FF"/>
                </a:solidFill>
                <a:latin typeface="Arial MT"/>
                <a:cs typeface="Arial MT"/>
              </a:rPr>
              <a:t>Nu</a:t>
            </a:r>
            <a:r>
              <a:rPr dirty="0" sz="2000">
                <a:solidFill>
                  <a:srgbClr val="4B99FF"/>
                </a:solidFill>
                <a:latin typeface="Arial MT"/>
                <a:cs typeface="Arial MT"/>
              </a:rPr>
              <a:t>r</a:t>
            </a:r>
            <a:r>
              <a:rPr dirty="0" sz="2000" spc="5">
                <a:solidFill>
                  <a:srgbClr val="4B99FF"/>
                </a:solidFill>
                <a:latin typeface="Arial MT"/>
                <a:cs typeface="Arial MT"/>
              </a:rPr>
              <a:t>s</a:t>
            </a:r>
            <a:r>
              <a:rPr dirty="0" sz="2000">
                <a:solidFill>
                  <a:srgbClr val="4B99FF"/>
                </a:solidFill>
                <a:latin typeface="Arial MT"/>
                <a:cs typeface="Arial MT"/>
              </a:rPr>
              <a:t>es</a:t>
            </a:r>
            <a:r>
              <a:rPr dirty="0" sz="2000" spc="-45">
                <a:solidFill>
                  <a:srgbClr val="4B99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B99FF"/>
                </a:solidFill>
                <a:latin typeface="Arial MT"/>
                <a:cs typeface="Arial MT"/>
              </a:rPr>
              <a:t>in</a:t>
            </a:r>
            <a:r>
              <a:rPr dirty="0" sz="2000">
                <a:solidFill>
                  <a:srgbClr val="4B99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B99FF"/>
                </a:solidFill>
                <a:latin typeface="Arial MT"/>
                <a:cs typeface="Arial MT"/>
              </a:rPr>
              <a:t>Fran</a:t>
            </a:r>
            <a:r>
              <a:rPr dirty="0" sz="2000" spc="5">
                <a:solidFill>
                  <a:srgbClr val="4B99FF"/>
                </a:solidFill>
                <a:latin typeface="Arial MT"/>
                <a:cs typeface="Arial MT"/>
              </a:rPr>
              <a:t>c</a:t>
            </a:r>
            <a:r>
              <a:rPr dirty="0" sz="2000">
                <a:solidFill>
                  <a:srgbClr val="4B99FF"/>
                </a:solidFill>
                <a:latin typeface="Arial MT"/>
                <a:cs typeface="Arial MT"/>
              </a:rPr>
              <a:t>e 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Parexel</a:t>
            </a:r>
            <a:r>
              <a:rPr dirty="0" sz="2000" spc="-2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7554A0"/>
                </a:solidFill>
                <a:latin typeface="Arial MT"/>
                <a:cs typeface="Arial MT"/>
              </a:rPr>
              <a:t>:</a:t>
            </a:r>
            <a:r>
              <a:rPr dirty="0" sz="2000" spc="-2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4B99FF"/>
                </a:solidFill>
                <a:latin typeface="Arial MT"/>
                <a:cs typeface="Arial MT"/>
              </a:rPr>
              <a:t>SC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dirty="0" sz="2000">
                <a:solidFill>
                  <a:srgbClr val="4B99FF"/>
                </a:solidFill>
                <a:latin typeface="Arial MT"/>
                <a:cs typeface="Arial MT"/>
              </a:rPr>
              <a:t>Under</a:t>
            </a:r>
            <a:r>
              <a:rPr dirty="0" sz="2000" spc="-35">
                <a:solidFill>
                  <a:srgbClr val="4B99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B99FF"/>
                </a:solidFill>
                <a:latin typeface="Arial MT"/>
                <a:cs typeface="Arial MT"/>
              </a:rPr>
              <a:t>discussion</a:t>
            </a:r>
            <a:r>
              <a:rPr dirty="0" sz="2000" spc="-35">
                <a:solidFill>
                  <a:srgbClr val="4B99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B99FF"/>
                </a:solidFill>
                <a:latin typeface="Arial MT"/>
                <a:cs typeface="Arial MT"/>
              </a:rPr>
              <a:t>:</a:t>
            </a:r>
            <a:r>
              <a:rPr dirty="0" sz="2000" spc="-20">
                <a:solidFill>
                  <a:srgbClr val="4B99FF"/>
                </a:solidFill>
                <a:latin typeface="Arial MT"/>
                <a:cs typeface="Arial MT"/>
              </a:rPr>
              <a:t> </a:t>
            </a:r>
            <a:r>
              <a:rPr dirty="0" sz="2000" spc="-30">
                <a:solidFill>
                  <a:srgbClr val="4B99FF"/>
                </a:solidFill>
                <a:latin typeface="Arial MT"/>
                <a:cs typeface="Arial MT"/>
              </a:rPr>
              <a:t>Vault</a:t>
            </a:r>
            <a:r>
              <a:rPr dirty="0" sz="2000" spc="-20">
                <a:solidFill>
                  <a:srgbClr val="4B99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B99FF"/>
                </a:solidFill>
                <a:latin typeface="Arial MT"/>
                <a:cs typeface="Arial MT"/>
              </a:rPr>
              <a:t>Health,</a:t>
            </a:r>
            <a:r>
              <a:rPr dirty="0" sz="2000" spc="-20">
                <a:solidFill>
                  <a:srgbClr val="4B99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B99FF"/>
                </a:solidFill>
                <a:latin typeface="Arial MT"/>
                <a:cs typeface="Arial MT"/>
              </a:rPr>
              <a:t>Sophia</a:t>
            </a:r>
            <a:r>
              <a:rPr dirty="0" sz="2000" spc="-15">
                <a:solidFill>
                  <a:srgbClr val="4B99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B99FF"/>
                </a:solidFill>
                <a:latin typeface="Arial MT"/>
                <a:cs typeface="Arial MT"/>
              </a:rPr>
              <a:t>Genetics;</a:t>
            </a:r>
            <a:r>
              <a:rPr dirty="0" sz="2000" spc="-45">
                <a:solidFill>
                  <a:srgbClr val="4B99FF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4B99FF"/>
                </a:solidFill>
                <a:latin typeface="Arial MT"/>
                <a:cs typeface="Arial MT"/>
              </a:rPr>
              <a:t>Wren</a:t>
            </a:r>
            <a:r>
              <a:rPr dirty="0" sz="2000" spc="-30">
                <a:solidFill>
                  <a:srgbClr val="4B99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B99FF"/>
                </a:solidFill>
                <a:latin typeface="Arial MT"/>
                <a:cs typeface="Arial MT"/>
              </a:rPr>
              <a:t>Healthcare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376552" y="244221"/>
            <a:ext cx="89122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Preferred</a:t>
            </a:r>
            <a:r>
              <a:rPr dirty="0" spc="-70"/>
              <a:t> </a:t>
            </a:r>
            <a:r>
              <a:rPr dirty="0" spc="-20"/>
              <a:t>Partners</a:t>
            </a:r>
            <a:r>
              <a:rPr dirty="0" spc="-45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 spc="-15"/>
              <a:t>Master</a:t>
            </a:r>
            <a:r>
              <a:rPr dirty="0" spc="-30"/>
              <a:t> </a:t>
            </a:r>
            <a:r>
              <a:rPr dirty="0"/>
              <a:t>Services</a:t>
            </a:r>
            <a:r>
              <a:rPr dirty="0" spc="-40"/>
              <a:t> </a:t>
            </a:r>
            <a:r>
              <a:rPr dirty="0" spc="-10"/>
              <a:t>Agreement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7322" y="216788"/>
            <a:ext cx="5749925" cy="650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100">
                <a:latin typeface="Arial MT"/>
                <a:cs typeface="Arial MT"/>
              </a:rPr>
              <a:t>CRO</a:t>
            </a:r>
            <a:r>
              <a:rPr dirty="0" sz="4100" spc="-30">
                <a:latin typeface="Arial MT"/>
                <a:cs typeface="Arial MT"/>
              </a:rPr>
              <a:t> </a:t>
            </a:r>
            <a:r>
              <a:rPr dirty="0" sz="4100" spc="-5">
                <a:latin typeface="Arial MT"/>
                <a:cs typeface="Arial MT"/>
              </a:rPr>
              <a:t>International</a:t>
            </a:r>
            <a:r>
              <a:rPr dirty="0" sz="4100" spc="-70">
                <a:latin typeface="Arial MT"/>
                <a:cs typeface="Arial MT"/>
              </a:rPr>
              <a:t> </a:t>
            </a:r>
            <a:r>
              <a:rPr dirty="0" sz="4100">
                <a:latin typeface="Arial MT"/>
                <a:cs typeface="Arial MT"/>
              </a:rPr>
              <a:t>sector</a:t>
            </a:r>
            <a:endParaRPr sz="41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96741" y="2798826"/>
            <a:ext cx="254952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6115" algn="l"/>
                <a:tab pos="1558290" algn="l"/>
                <a:tab pos="2284730" algn="l"/>
              </a:tabLst>
            </a:pP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t</a:t>
            </a:r>
            <a:r>
              <a:rPr dirty="0" sz="1200" spc="5">
                <a:solidFill>
                  <a:srgbClr val="6F2F9F"/>
                </a:solidFill>
                <a:latin typeface="Arial MT"/>
                <a:cs typeface="Arial MT"/>
              </a:rPr>
              <a:t>h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r</a:t>
            </a:r>
            <a:r>
              <a:rPr dirty="0" sz="1200" spc="-20">
                <a:solidFill>
                  <a:srgbClr val="6F2F9F"/>
                </a:solidFill>
                <a:latin typeface="Arial MT"/>
                <a:cs typeface="Arial MT"/>
              </a:rPr>
              <a:t>o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u</a:t>
            </a:r>
            <a:r>
              <a:rPr dirty="0" sz="1200" spc="-25">
                <a:solidFill>
                  <a:srgbClr val="6F2F9F"/>
                </a:solidFill>
                <a:latin typeface="Arial MT"/>
                <a:cs typeface="Arial MT"/>
              </a:rPr>
              <a:t>g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h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	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o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u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t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s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ou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r</a:t>
            </a:r>
            <a:r>
              <a:rPr dirty="0" sz="1200" spc="-20">
                <a:solidFill>
                  <a:srgbClr val="6F2F9F"/>
                </a:solidFill>
                <a:latin typeface="Arial MT"/>
                <a:cs typeface="Arial MT"/>
              </a:rPr>
              <a:t>c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e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d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	</a:t>
            </a:r>
            <a:r>
              <a:rPr dirty="0" sz="1200" spc="-20">
                <a:solidFill>
                  <a:srgbClr val="6F2F9F"/>
                </a:solidFill>
                <a:latin typeface="Arial MT"/>
                <a:cs typeface="Arial MT"/>
              </a:rPr>
              <a:t>r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e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s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e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a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rch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	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and</a:t>
            </a:r>
            <a:endParaRPr sz="1200">
              <a:latin typeface="Arial MT"/>
              <a:cs typeface="Arial MT"/>
            </a:endParaRPr>
          </a:p>
          <a:p>
            <a:pPr marL="58419">
              <a:lnSpc>
                <a:spcPct val="100000"/>
              </a:lnSpc>
              <a:tabLst>
                <a:tab pos="711835" algn="l"/>
                <a:tab pos="1167765" algn="l"/>
                <a:tab pos="1620520" algn="l"/>
                <a:tab pos="2411730" algn="l"/>
              </a:tabLst>
            </a:pP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r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a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n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g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i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ng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	</a:t>
            </a:r>
            <a:r>
              <a:rPr dirty="0" sz="1200" spc="10">
                <a:solidFill>
                  <a:srgbClr val="6F2F9F"/>
                </a:solidFill>
                <a:latin typeface="Arial MT"/>
                <a:cs typeface="Arial MT"/>
              </a:rPr>
              <a:t>f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r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o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m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	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d</a:t>
            </a:r>
            <a:r>
              <a:rPr dirty="0" sz="1200" spc="-20">
                <a:solidFill>
                  <a:srgbClr val="6F2F9F"/>
                </a:solidFill>
                <a:latin typeface="Arial MT"/>
                <a:cs typeface="Arial MT"/>
              </a:rPr>
              <a:t>r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ug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	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dis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c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o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v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ery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	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to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4367" y="2798826"/>
            <a:ext cx="1701164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and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medical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industry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development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services,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preclinical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and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clinical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pharmaceutical</a:t>
            </a:r>
            <a:r>
              <a:rPr dirty="0" sz="1200" spc="23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industry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7034" y="3164840"/>
            <a:ext cx="12966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" marR="5080" indent="-18415">
              <a:lnSpc>
                <a:spcPct val="100000"/>
              </a:lnSpc>
              <a:spcBef>
                <a:spcPts val="100"/>
              </a:spcBef>
              <a:tabLst>
                <a:tab pos="775970" algn="l"/>
              </a:tabLst>
            </a:pP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research,	among </a:t>
            </a:r>
            <a:r>
              <a:rPr dirty="0" sz="1200" spc="-32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has</a:t>
            </a:r>
            <a:r>
              <a:rPr dirty="0" sz="1200" spc="229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evolved</a:t>
            </a:r>
            <a:r>
              <a:rPr dirty="0" sz="1200" spc="24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and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4367" y="3530600"/>
            <a:ext cx="3061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2650" algn="l"/>
                <a:tab pos="1239520" algn="l"/>
                <a:tab pos="1949450" algn="l"/>
                <a:tab pos="2382520" algn="l"/>
              </a:tabLst>
            </a:pP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companies	are	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devoting	their	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resources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03775" y="3164840"/>
            <a:ext cx="11436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4450" marR="5080" indent="-32384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others.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As</a:t>
            </a:r>
            <a:r>
              <a:rPr dirty="0" sz="1200" spc="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the </a:t>
            </a:r>
            <a:r>
              <a:rPr dirty="0" sz="1200" spc="-32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matured,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these </a:t>
            </a:r>
            <a:r>
              <a:rPr dirty="0" sz="1200" spc="-32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and</a:t>
            </a:r>
            <a:r>
              <a:rPr dirty="0" sz="1200" spc="4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efforts</a:t>
            </a:r>
            <a:r>
              <a:rPr dirty="0" sz="1200" spc="5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to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74367" y="3713479"/>
            <a:ext cx="42729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9620" algn="l"/>
                <a:tab pos="1282065" algn="l"/>
                <a:tab pos="1544320" algn="l"/>
                <a:tab pos="1890395" algn="l"/>
                <a:tab pos="2554605" algn="l"/>
                <a:tab pos="3050540" algn="l"/>
                <a:tab pos="3545840" algn="l"/>
                <a:tab pos="3932554" algn="l"/>
              </a:tabLst>
            </a:pP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p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a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rt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i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c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u</a:t>
            </a:r>
            <a:r>
              <a:rPr dirty="0" sz="1200" spc="-20">
                <a:solidFill>
                  <a:srgbClr val="6F2F9F"/>
                </a:solidFill>
                <a:latin typeface="Arial MT"/>
                <a:cs typeface="Arial MT"/>
              </a:rPr>
              <a:t>l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a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r	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a</a:t>
            </a:r>
            <a:r>
              <a:rPr dirty="0" sz="1200" spc="-20">
                <a:solidFill>
                  <a:srgbClr val="6F2F9F"/>
                </a:solidFill>
                <a:latin typeface="Arial MT"/>
                <a:cs typeface="Arial MT"/>
              </a:rPr>
              <a:t>r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e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a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s	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o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f	t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h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e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	</a:t>
            </a:r>
            <a:r>
              <a:rPr dirty="0" sz="1200" spc="-20">
                <a:solidFill>
                  <a:srgbClr val="6F2F9F"/>
                </a:solidFill>
                <a:latin typeface="Arial MT"/>
                <a:cs typeface="Arial MT"/>
              </a:rPr>
              <a:t>i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n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d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u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stry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	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v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a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l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u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e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	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c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h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a</a:t>
            </a:r>
            <a:r>
              <a:rPr dirty="0" sz="1200" spc="-20">
                <a:solidFill>
                  <a:srgbClr val="6F2F9F"/>
                </a:solidFill>
                <a:latin typeface="Arial MT"/>
                <a:cs typeface="Arial MT"/>
              </a:rPr>
              <a:t>i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n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	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a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nd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	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h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a</a:t>
            </a:r>
            <a:r>
              <a:rPr dirty="0" sz="1200" spc="-25">
                <a:solidFill>
                  <a:srgbClr val="6F2F9F"/>
                </a:solidFill>
                <a:latin typeface="Arial MT"/>
                <a:cs typeface="Arial MT"/>
              </a:rPr>
              <a:t>v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3011" y="3896359"/>
            <a:ext cx="4455160" cy="859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3675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developed</a:t>
            </a:r>
            <a:r>
              <a:rPr dirty="0" sz="1200" spc="4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relationships</a:t>
            </a:r>
            <a:r>
              <a:rPr dirty="0" sz="1200" spc="2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with</a:t>
            </a:r>
            <a:r>
              <a:rPr dirty="0" sz="1200" spc="4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suppliers</a:t>
            </a:r>
            <a:r>
              <a:rPr dirty="0" sz="1200" spc="3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to</a:t>
            </a:r>
            <a:r>
              <a:rPr dirty="0" sz="1200" spc="4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perform</a:t>
            </a:r>
            <a:r>
              <a:rPr dirty="0" sz="1200" spc="3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non-essential </a:t>
            </a:r>
            <a:r>
              <a:rPr dirty="0" sz="1200" spc="-32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functions.</a:t>
            </a:r>
            <a:endParaRPr sz="1200">
              <a:latin typeface="Arial MT"/>
              <a:cs typeface="Arial MT"/>
            </a:endParaRPr>
          </a:p>
          <a:p>
            <a:pPr marL="193675" marR="5080" indent="-181610">
              <a:lnSpc>
                <a:spcPct val="100000"/>
              </a:lnSpc>
              <a:spcBef>
                <a:spcPts val="805"/>
              </a:spcBef>
              <a:buClr>
                <a:srgbClr val="000099"/>
              </a:buClr>
              <a:buSzPct val="120833"/>
              <a:buChar char="•"/>
              <a:tabLst>
                <a:tab pos="194310" algn="l"/>
                <a:tab pos="649605" algn="l"/>
                <a:tab pos="1312545" algn="l"/>
                <a:tab pos="2035175" algn="l"/>
                <a:tab pos="2353310" algn="l"/>
                <a:tab pos="3573145" algn="l"/>
              </a:tabLst>
            </a:pP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Th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e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	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c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u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r</a:t>
            </a:r>
            <a:r>
              <a:rPr dirty="0" sz="1200" spc="-20">
                <a:solidFill>
                  <a:srgbClr val="6F2F9F"/>
                </a:solidFill>
                <a:latin typeface="Arial MT"/>
                <a:cs typeface="Arial MT"/>
              </a:rPr>
              <a:t>r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en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t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	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p</a:t>
            </a:r>
            <a:r>
              <a:rPr dirty="0" sz="1200" spc="-20">
                <a:solidFill>
                  <a:srgbClr val="6F2F9F"/>
                </a:solidFill>
                <a:latin typeface="Arial MT"/>
                <a:cs typeface="Arial MT"/>
              </a:rPr>
              <a:t>r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o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c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e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ss	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o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f	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p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h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a</a:t>
            </a:r>
            <a:r>
              <a:rPr dirty="0" sz="1200" spc="-20">
                <a:solidFill>
                  <a:srgbClr val="6F2F9F"/>
                </a:solidFill>
                <a:latin typeface="Arial MT"/>
                <a:cs typeface="Arial MT"/>
              </a:rPr>
              <a:t>r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m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a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c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e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u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t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i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ca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l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	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d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e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v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e</a:t>
            </a:r>
            <a:r>
              <a:rPr dirty="0" sz="1200" spc="-20">
                <a:solidFill>
                  <a:srgbClr val="6F2F9F"/>
                </a:solidFill>
                <a:latin typeface="Arial MT"/>
                <a:cs typeface="Arial MT"/>
              </a:rPr>
              <a:t>l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o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p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m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e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n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t 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characterized</a:t>
            </a:r>
            <a:r>
              <a:rPr dirty="0" sz="1200" spc="18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by</a:t>
            </a:r>
            <a:r>
              <a:rPr dirty="0" sz="1200" spc="17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strong</a:t>
            </a:r>
            <a:r>
              <a:rPr dirty="0" sz="1200" spc="18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underlying</a:t>
            </a:r>
            <a:r>
              <a:rPr dirty="0" sz="1200" spc="17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demand,</a:t>
            </a:r>
            <a:r>
              <a:rPr dirty="0" sz="1200" spc="19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together</a:t>
            </a:r>
            <a:r>
              <a:rPr dirty="0" sz="1200" spc="18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with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6172" y="1220724"/>
            <a:ext cx="9144000" cy="228600"/>
          </a:xfrm>
          <a:prstGeom prst="rect">
            <a:avLst/>
          </a:prstGeom>
          <a:solidFill>
            <a:srgbClr val="F1F1F1"/>
          </a:solidFill>
          <a:ln w="3175">
            <a:solidFill>
              <a:srgbClr val="D9D9D9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dirty="0" sz="1100" spc="-10" b="1">
                <a:solidFill>
                  <a:srgbClr val="EA7100"/>
                </a:solidFill>
                <a:latin typeface="Arial"/>
                <a:cs typeface="Arial"/>
              </a:rPr>
              <a:t>GENERAL</a:t>
            </a:r>
            <a:r>
              <a:rPr dirty="0" sz="1100" spc="-5" b="1">
                <a:solidFill>
                  <a:srgbClr val="EA710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EA7100"/>
                </a:solidFill>
                <a:latin typeface="Arial"/>
                <a:cs typeface="Arial"/>
              </a:rPr>
              <a:t>VISION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93011" y="4730242"/>
            <a:ext cx="4455160" cy="1995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93675" marR="5715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increasing complexity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and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regulatory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burden,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have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created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a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favorable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environment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for</a:t>
            </a:r>
            <a:r>
              <a:rPr dirty="0" sz="1200" spc="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CROs,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being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able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to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take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on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an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increasing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part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of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the</a:t>
            </a:r>
            <a:r>
              <a:rPr dirty="0" sz="1200" spc="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"core"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functions</a:t>
            </a:r>
            <a:r>
              <a:rPr dirty="0" sz="1200" spc="32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that</a:t>
            </a:r>
            <a:r>
              <a:rPr dirty="0" sz="1200" spc="32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large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pharmaceutical</a:t>
            </a:r>
            <a:r>
              <a:rPr dirty="0" sz="1200" spc="-3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companies</a:t>
            </a:r>
            <a:r>
              <a:rPr dirty="0" sz="1200" spc="-3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now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seek</a:t>
            </a:r>
            <a:r>
              <a:rPr dirty="0" sz="1200" spc="-2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to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outsource.</a:t>
            </a:r>
            <a:endParaRPr sz="1200">
              <a:latin typeface="Arial MT"/>
              <a:cs typeface="Arial MT"/>
            </a:endParaRPr>
          </a:p>
          <a:p>
            <a:pPr algn="just" marL="193675" marR="5080" indent="-181610">
              <a:lnSpc>
                <a:spcPct val="100000"/>
              </a:lnSpc>
              <a:spcBef>
                <a:spcPts val="790"/>
              </a:spcBef>
              <a:buClr>
                <a:srgbClr val="000099"/>
              </a:buClr>
              <a:buSzPct val="120833"/>
              <a:buChar char="•"/>
              <a:tabLst>
                <a:tab pos="194310" algn="l"/>
              </a:tabLst>
            </a:pP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At</a:t>
            </a:r>
            <a:r>
              <a:rPr dirty="0" sz="1200" spc="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the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same</a:t>
            </a:r>
            <a:r>
              <a:rPr dirty="0" sz="1200" spc="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time,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pharmaceutical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companies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seek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to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 consolidate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and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simplify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the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supply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chain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by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concentrating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supply among a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select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number of multiple service providers.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In </a:t>
            </a:r>
            <a:r>
              <a:rPr dirty="0" sz="1200" spc="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response,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large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CROs are actively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expanding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their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offerings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beyond</a:t>
            </a:r>
            <a:r>
              <a:rPr dirty="0" sz="1200" spc="-2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basic</a:t>
            </a:r>
            <a:r>
              <a:rPr dirty="0" sz="1200" spc="-3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clinical</a:t>
            </a:r>
            <a:r>
              <a:rPr dirty="0" sz="1200" spc="-2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research</a:t>
            </a:r>
            <a:r>
              <a:rPr dirty="0" sz="1200" spc="-3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services.</a:t>
            </a:r>
            <a:endParaRPr sz="1200">
              <a:latin typeface="Arial MT"/>
              <a:cs typeface="Arial MT"/>
            </a:endParaRPr>
          </a:p>
          <a:p>
            <a:pPr lvl="1" marL="445134" indent="-217170">
              <a:lnSpc>
                <a:spcPct val="100000"/>
              </a:lnSpc>
              <a:spcBef>
                <a:spcPts val="920"/>
              </a:spcBef>
              <a:buFont typeface="Wingdings"/>
              <a:buChar char=""/>
              <a:tabLst>
                <a:tab pos="445134" algn="l"/>
                <a:tab pos="445770" algn="l"/>
              </a:tabLst>
            </a:pPr>
            <a:r>
              <a:rPr dirty="0" sz="700" spc="-10" b="1" i="1">
                <a:solidFill>
                  <a:srgbClr val="EF8400"/>
                </a:solidFill>
                <a:latin typeface="Arial"/>
                <a:cs typeface="Arial"/>
              </a:rPr>
              <a:t>Delancey</a:t>
            </a:r>
            <a:r>
              <a:rPr dirty="0" sz="700" spc="25" b="1" i="1">
                <a:solidFill>
                  <a:srgbClr val="EF8400"/>
                </a:solidFill>
                <a:latin typeface="Arial"/>
                <a:cs typeface="Arial"/>
              </a:rPr>
              <a:t> </a:t>
            </a:r>
            <a:r>
              <a:rPr dirty="0" sz="700" spc="-5" b="1" i="1">
                <a:solidFill>
                  <a:srgbClr val="EF8400"/>
                </a:solidFill>
                <a:latin typeface="Arial"/>
                <a:cs typeface="Arial"/>
              </a:rPr>
              <a:t>Street</a:t>
            </a:r>
            <a:r>
              <a:rPr dirty="0" sz="700" spc="25" b="1" i="1">
                <a:solidFill>
                  <a:srgbClr val="EF8400"/>
                </a:solidFill>
                <a:latin typeface="Arial"/>
                <a:cs typeface="Arial"/>
              </a:rPr>
              <a:t> </a:t>
            </a:r>
            <a:r>
              <a:rPr dirty="0" sz="700" spc="-10" b="1" i="1">
                <a:solidFill>
                  <a:srgbClr val="EF8400"/>
                </a:solidFill>
                <a:latin typeface="Arial"/>
                <a:cs typeface="Arial"/>
              </a:rPr>
              <a:t>Partners</a:t>
            </a:r>
            <a:r>
              <a:rPr dirty="0" sz="700" spc="10" b="1" i="1">
                <a:solidFill>
                  <a:srgbClr val="EF8400"/>
                </a:solidFill>
                <a:latin typeface="Arial"/>
                <a:cs typeface="Arial"/>
              </a:rPr>
              <a:t> </a:t>
            </a:r>
            <a:r>
              <a:rPr dirty="0" sz="700" spc="-5" b="1" i="1">
                <a:solidFill>
                  <a:srgbClr val="EF8400"/>
                </a:solidFill>
                <a:latin typeface="Arial"/>
                <a:cs typeface="Arial"/>
              </a:rPr>
              <a:t>–</a:t>
            </a:r>
            <a:r>
              <a:rPr dirty="0" sz="700" spc="15" b="1" i="1">
                <a:solidFill>
                  <a:srgbClr val="EF8400"/>
                </a:solidFill>
                <a:latin typeface="Arial"/>
                <a:cs typeface="Arial"/>
              </a:rPr>
              <a:t> </a:t>
            </a:r>
            <a:r>
              <a:rPr dirty="0" sz="700" spc="-10" b="1" i="1">
                <a:solidFill>
                  <a:srgbClr val="EF8400"/>
                </a:solidFill>
                <a:latin typeface="Arial"/>
                <a:cs typeface="Arial"/>
              </a:rPr>
              <a:t>Contract</a:t>
            </a:r>
            <a:r>
              <a:rPr dirty="0" sz="700" spc="25" b="1" i="1">
                <a:solidFill>
                  <a:srgbClr val="EF8400"/>
                </a:solidFill>
                <a:latin typeface="Arial"/>
                <a:cs typeface="Arial"/>
              </a:rPr>
              <a:t> </a:t>
            </a:r>
            <a:r>
              <a:rPr dirty="0" sz="700" spc="-5" b="1" i="1">
                <a:solidFill>
                  <a:srgbClr val="EF8400"/>
                </a:solidFill>
                <a:latin typeface="Arial"/>
                <a:cs typeface="Arial"/>
              </a:rPr>
              <a:t>Research</a:t>
            </a:r>
            <a:r>
              <a:rPr dirty="0" sz="700" spc="25" b="1" i="1">
                <a:solidFill>
                  <a:srgbClr val="EF8400"/>
                </a:solidFill>
                <a:latin typeface="Arial"/>
                <a:cs typeface="Arial"/>
              </a:rPr>
              <a:t> </a:t>
            </a:r>
            <a:r>
              <a:rPr dirty="0" sz="700" spc="-10" b="1" i="1">
                <a:solidFill>
                  <a:srgbClr val="EF8400"/>
                </a:solidFill>
                <a:latin typeface="Arial"/>
                <a:cs typeface="Arial"/>
              </a:rPr>
              <a:t>Organizations,</a:t>
            </a:r>
            <a:r>
              <a:rPr dirty="0" sz="700" spc="80" b="1" i="1">
                <a:solidFill>
                  <a:srgbClr val="EF8400"/>
                </a:solidFill>
                <a:latin typeface="Arial"/>
                <a:cs typeface="Arial"/>
              </a:rPr>
              <a:t> </a:t>
            </a:r>
            <a:r>
              <a:rPr dirty="0" sz="700" spc="-10" b="1" i="1">
                <a:solidFill>
                  <a:srgbClr val="EF8400"/>
                </a:solidFill>
                <a:latin typeface="Arial"/>
                <a:cs typeface="Arial"/>
              </a:rPr>
              <a:t>Sector</a:t>
            </a:r>
            <a:r>
              <a:rPr dirty="0" sz="700" spc="20" b="1" i="1">
                <a:solidFill>
                  <a:srgbClr val="EF8400"/>
                </a:solidFill>
                <a:latin typeface="Arial"/>
                <a:cs typeface="Arial"/>
              </a:rPr>
              <a:t> </a:t>
            </a:r>
            <a:r>
              <a:rPr dirty="0" sz="700" spc="-5" b="1" i="1">
                <a:solidFill>
                  <a:srgbClr val="EF8400"/>
                </a:solidFill>
                <a:latin typeface="Arial"/>
                <a:cs typeface="Arial"/>
              </a:rPr>
              <a:t>Review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93011" y="1568272"/>
            <a:ext cx="4770755" cy="12623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93675" indent="-181610">
              <a:lnSpc>
                <a:spcPts val="1714"/>
              </a:lnSpc>
              <a:spcBef>
                <a:spcPts val="90"/>
              </a:spcBef>
              <a:buClr>
                <a:srgbClr val="000099"/>
              </a:buClr>
              <a:buSzPct val="120833"/>
              <a:buChar char="•"/>
              <a:tabLst>
                <a:tab pos="194310" algn="l"/>
                <a:tab pos="4693285" algn="l"/>
              </a:tabLst>
            </a:pP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Gl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o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b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al</a:t>
            </a:r>
            <a:r>
              <a:rPr dirty="0" sz="1200" spc="11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c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o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nt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r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act</a:t>
            </a:r>
            <a:r>
              <a:rPr dirty="0" sz="1200" spc="114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20">
                <a:solidFill>
                  <a:srgbClr val="6F2F9F"/>
                </a:solidFill>
                <a:latin typeface="Arial MT"/>
                <a:cs typeface="Arial MT"/>
              </a:rPr>
              <a:t>r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e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s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e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arch</a:t>
            </a:r>
            <a:r>
              <a:rPr dirty="0" sz="1200" spc="1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m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ar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k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et</a:t>
            </a:r>
            <a:r>
              <a:rPr dirty="0" sz="1200" spc="114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i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s</a:t>
            </a:r>
            <a:r>
              <a:rPr dirty="0" sz="1200" spc="10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g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r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o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w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i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ng</a:t>
            </a:r>
            <a:r>
              <a:rPr dirty="0" sz="1200" spc="10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at</a:t>
            </a:r>
            <a:r>
              <a:rPr dirty="0" sz="1200" spc="1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a</a:t>
            </a:r>
            <a:r>
              <a:rPr dirty="0" sz="1200" spc="11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hi</a:t>
            </a:r>
            <a:r>
              <a:rPr dirty="0" sz="1200" spc="-25">
                <a:solidFill>
                  <a:srgbClr val="6F2F9F"/>
                </a:solidFill>
                <a:latin typeface="Arial MT"/>
                <a:cs typeface="Arial MT"/>
              </a:rPr>
              <a:t>g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h</a:t>
            </a:r>
            <a:r>
              <a:rPr dirty="0" sz="1200" spc="11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20">
                <a:solidFill>
                  <a:srgbClr val="6F2F9F"/>
                </a:solidFill>
                <a:latin typeface="Arial MT"/>
                <a:cs typeface="Arial MT"/>
              </a:rPr>
              <a:t>r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at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e</a:t>
            </a:r>
            <a:r>
              <a:rPr dirty="0" sz="1200" spc="9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du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e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	</a:t>
            </a:r>
            <a:r>
              <a:rPr dirty="0" sz="1450" spc="-5">
                <a:solidFill>
                  <a:srgbClr val="000099"/>
                </a:solidFill>
                <a:latin typeface="Arial MT"/>
                <a:cs typeface="Arial MT"/>
              </a:rPr>
              <a:t>•</a:t>
            </a:r>
            <a:endParaRPr sz="1450">
              <a:latin typeface="Arial MT"/>
              <a:cs typeface="Arial MT"/>
            </a:endParaRPr>
          </a:p>
          <a:p>
            <a:pPr algn="just" marL="193675" marR="321310">
              <a:lnSpc>
                <a:spcPts val="1440"/>
              </a:lnSpc>
              <a:spcBef>
                <a:spcPts val="25"/>
              </a:spcBef>
            </a:pP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to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the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greater expiration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of patents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and lower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R&amp;D 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productivity.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Moreover,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the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rising costs of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developing new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products and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the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los of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revenue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due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generics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have led to a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high demand of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contract</a:t>
            </a:r>
            <a:r>
              <a:rPr dirty="0" sz="1200" spc="-2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research</a:t>
            </a:r>
            <a:r>
              <a:rPr dirty="0" sz="1200" spc="-4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of</a:t>
            </a:r>
            <a:r>
              <a:rPr dirty="0" sz="1200" spc="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compounds.</a:t>
            </a:r>
            <a:endParaRPr sz="1200">
              <a:latin typeface="Arial MT"/>
              <a:cs typeface="Arial MT"/>
            </a:endParaRPr>
          </a:p>
          <a:p>
            <a:pPr marL="193675" indent="-181610">
              <a:lnSpc>
                <a:spcPct val="100000"/>
              </a:lnSpc>
              <a:spcBef>
                <a:spcPts val="755"/>
              </a:spcBef>
              <a:buClr>
                <a:srgbClr val="000099"/>
              </a:buClr>
              <a:buSzPct val="120833"/>
              <a:buChar char="•"/>
              <a:tabLst>
                <a:tab pos="194310" algn="l"/>
              </a:tabLst>
            </a:pP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CRO</a:t>
            </a:r>
            <a:r>
              <a:rPr dirty="0" sz="1200" spc="22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provide</a:t>
            </a:r>
            <a:r>
              <a:rPr dirty="0" sz="1200" spc="22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support</a:t>
            </a:r>
            <a:r>
              <a:rPr dirty="0" sz="1200" spc="21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to</a:t>
            </a:r>
            <a:r>
              <a:rPr dirty="0" sz="1200" spc="22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the</a:t>
            </a:r>
            <a:r>
              <a:rPr dirty="0" sz="1200" spc="22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pharmaceutical,</a:t>
            </a:r>
            <a:r>
              <a:rPr dirty="0" sz="1200" spc="21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biotechnological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74104" y="1598752"/>
            <a:ext cx="4240530" cy="4457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93675" marR="571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The</a:t>
            </a:r>
            <a:r>
              <a:rPr dirty="0" sz="1200" spc="14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most</a:t>
            </a:r>
            <a:r>
              <a:rPr dirty="0" sz="1200" spc="15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important</a:t>
            </a:r>
            <a:r>
              <a:rPr dirty="0" sz="1200" spc="16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short-term</a:t>
            </a:r>
            <a:r>
              <a:rPr dirty="0" sz="1200" spc="16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opportunities</a:t>
            </a:r>
            <a:r>
              <a:rPr dirty="0" sz="1200" spc="14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for</a:t>
            </a:r>
            <a:r>
              <a:rPr dirty="0" sz="1200" spc="15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CROs</a:t>
            </a:r>
            <a:r>
              <a:rPr dirty="0" sz="1200" spc="13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are </a:t>
            </a:r>
            <a:r>
              <a:rPr dirty="0" sz="1200" spc="-32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in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areas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of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data-driven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development strategies, marketing,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experience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and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regulatory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consulting.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The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differentiated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experience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in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these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areas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is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scarce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in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the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market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and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therefore an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increase in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M &amp; A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has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been seen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among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large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CROs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in order</a:t>
            </a:r>
            <a:r>
              <a:rPr dirty="0" sz="1200" spc="-3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to</a:t>
            </a:r>
            <a:r>
              <a:rPr dirty="0" sz="1200" spc="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obtain</a:t>
            </a:r>
            <a:r>
              <a:rPr dirty="0" sz="1200" spc="-4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said</a:t>
            </a:r>
            <a:r>
              <a:rPr dirty="0" sz="1200" spc="-2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capacities.</a:t>
            </a:r>
            <a:endParaRPr sz="1200">
              <a:latin typeface="Arial MT"/>
              <a:cs typeface="Arial MT"/>
            </a:endParaRPr>
          </a:p>
          <a:p>
            <a:pPr algn="just" marL="193675" marR="5080" indent="-181610">
              <a:lnSpc>
                <a:spcPct val="100000"/>
              </a:lnSpc>
              <a:spcBef>
                <a:spcPts val="810"/>
              </a:spcBef>
              <a:buClr>
                <a:srgbClr val="000099"/>
              </a:buClr>
              <a:buSzPct val="120833"/>
              <a:buFont typeface="Arial MT"/>
              <a:buChar char="•"/>
              <a:tabLst>
                <a:tab pos="194310" algn="l"/>
              </a:tabLst>
            </a:pPr>
            <a:r>
              <a:rPr dirty="0" sz="1200" spc="-5" b="1">
                <a:solidFill>
                  <a:srgbClr val="6F2F9F"/>
                </a:solidFill>
                <a:latin typeface="Arial"/>
                <a:cs typeface="Arial"/>
              </a:rPr>
              <a:t>CRO's</a:t>
            </a:r>
            <a:r>
              <a:rPr dirty="0" sz="1200" b="1">
                <a:solidFill>
                  <a:srgbClr val="6F2F9F"/>
                </a:solidFill>
                <a:latin typeface="Arial"/>
                <a:cs typeface="Arial"/>
              </a:rPr>
              <a:t> global</a:t>
            </a:r>
            <a:r>
              <a:rPr dirty="0" sz="1200" spc="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6F2F9F"/>
                </a:solidFill>
                <a:latin typeface="Arial"/>
                <a:cs typeface="Arial"/>
              </a:rPr>
              <a:t>market</a:t>
            </a:r>
            <a:r>
              <a:rPr dirty="0" sz="1200" spc="-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F2F9F"/>
                </a:solidFill>
                <a:latin typeface="Arial"/>
                <a:cs typeface="Arial"/>
              </a:rPr>
              <a:t>is</a:t>
            </a:r>
            <a:r>
              <a:rPr dirty="0" sz="1200" spc="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F2F9F"/>
                </a:solidFill>
                <a:latin typeface="Arial"/>
                <a:cs typeface="Arial"/>
              </a:rPr>
              <a:t>highly</a:t>
            </a:r>
            <a:r>
              <a:rPr dirty="0" sz="1200" spc="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F2F9F"/>
                </a:solidFill>
                <a:latin typeface="Arial"/>
                <a:cs typeface="Arial"/>
              </a:rPr>
              <a:t>consolidated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,</a:t>
            </a:r>
            <a:r>
              <a:rPr dirty="0" sz="1200" spc="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with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a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combined market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share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of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the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top 10 companies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in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this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market,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which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is estimated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at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around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80% in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2016.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This </a:t>
            </a:r>
            <a:r>
              <a:rPr dirty="0" sz="1200" spc="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consolidation can be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attributed to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the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highly stringent nature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of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the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market with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high requirements.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capital investment.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Leaders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in this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market include a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mix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of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public and private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organizations.</a:t>
            </a:r>
            <a:endParaRPr sz="1200">
              <a:latin typeface="Arial MT"/>
              <a:cs typeface="Arial MT"/>
            </a:endParaRPr>
          </a:p>
          <a:p>
            <a:pPr algn="just" marL="193675" marR="5715" indent="-181610">
              <a:lnSpc>
                <a:spcPct val="100000"/>
              </a:lnSpc>
              <a:spcBef>
                <a:spcPts val="805"/>
              </a:spcBef>
              <a:buClr>
                <a:srgbClr val="000099"/>
              </a:buClr>
              <a:buSzPct val="120833"/>
              <a:buChar char="•"/>
              <a:tabLst>
                <a:tab pos="194310" algn="l"/>
              </a:tabLst>
            </a:pP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This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consolidation is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also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due in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large part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to the increase 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in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outsourcing, as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large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CROs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seek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to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strengthen strategic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partnerships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with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customers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and increase the share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of total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service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revenues</a:t>
            </a:r>
            <a:r>
              <a:rPr dirty="0" sz="1200" spc="-3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throughout</a:t>
            </a:r>
            <a:r>
              <a:rPr dirty="0" sz="1200" spc="-2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the</a:t>
            </a:r>
            <a:r>
              <a:rPr dirty="0" sz="1200" spc="-2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product</a:t>
            </a:r>
            <a:r>
              <a:rPr dirty="0" sz="1200" spc="-3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life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cycle/</a:t>
            </a:r>
            <a:endParaRPr sz="1200">
              <a:latin typeface="Arial MT"/>
              <a:cs typeface="Arial MT"/>
            </a:endParaRPr>
          </a:p>
          <a:p>
            <a:pPr algn="just" marL="193675" marR="5715" indent="-181610">
              <a:lnSpc>
                <a:spcPct val="100000"/>
              </a:lnSpc>
              <a:spcBef>
                <a:spcPts val="795"/>
              </a:spcBef>
              <a:buClr>
                <a:srgbClr val="000099"/>
              </a:buClr>
              <a:buSzPct val="120833"/>
              <a:buChar char="•"/>
              <a:tabLst>
                <a:tab pos="194310" algn="l"/>
              </a:tabLst>
            </a:pP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This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consolidation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also opens market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areas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for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medium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size </a:t>
            </a:r>
            <a:r>
              <a:rPr dirty="0" sz="1200" spc="-32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International</a:t>
            </a:r>
            <a:r>
              <a:rPr dirty="0" sz="1200" spc="-4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CRO.</a:t>
            </a:r>
            <a:endParaRPr sz="1200">
              <a:latin typeface="Arial MT"/>
              <a:cs typeface="Arial MT"/>
            </a:endParaRPr>
          </a:p>
          <a:p>
            <a:pPr algn="just" marL="193675" marR="6350" indent="-181610">
              <a:lnSpc>
                <a:spcPct val="100000"/>
              </a:lnSpc>
              <a:spcBef>
                <a:spcPts val="800"/>
              </a:spcBef>
              <a:buClr>
                <a:srgbClr val="000099"/>
              </a:buClr>
              <a:buSzPct val="120833"/>
              <a:buChar char="•"/>
              <a:tabLst>
                <a:tab pos="194310" algn="l"/>
              </a:tabLst>
            </a:pP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COVID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crisis emphasize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the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need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to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become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more</a:t>
            </a:r>
            <a:r>
              <a:rPr dirty="0" sz="1200" spc="32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and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more Patient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centric with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big short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term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opportunities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F2F9F"/>
                </a:solidFill>
                <a:latin typeface="Arial MT"/>
                <a:cs typeface="Arial MT"/>
              </a:rPr>
              <a:t>to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 globalize</a:t>
            </a:r>
            <a:r>
              <a:rPr dirty="0" sz="1200" spc="-3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clinical</a:t>
            </a:r>
            <a:r>
              <a:rPr dirty="0" sz="1200" spc="-3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trial</a:t>
            </a:r>
            <a:r>
              <a:rPr dirty="0" sz="1200" spc="-1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F2F9F"/>
                </a:solidFill>
                <a:latin typeface="Arial MT"/>
                <a:cs typeface="Arial MT"/>
              </a:rPr>
              <a:t>home</a:t>
            </a:r>
            <a:r>
              <a:rPr dirty="0" sz="1200" spc="-25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care</a:t>
            </a:r>
            <a:r>
              <a:rPr dirty="0" sz="1200" spc="-2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6F2F9F"/>
                </a:solidFill>
                <a:latin typeface="Arial MT"/>
                <a:cs typeface="Arial MT"/>
              </a:rPr>
              <a:t>services.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5502" y="216788"/>
            <a:ext cx="4394200" cy="650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100">
                <a:latin typeface="Arial MT"/>
                <a:cs typeface="Arial MT"/>
              </a:rPr>
              <a:t>Global</a:t>
            </a:r>
            <a:r>
              <a:rPr dirty="0" sz="4100" spc="-60">
                <a:latin typeface="Arial MT"/>
                <a:cs typeface="Arial MT"/>
              </a:rPr>
              <a:t> </a:t>
            </a:r>
            <a:r>
              <a:rPr dirty="0" sz="4100">
                <a:latin typeface="Arial MT"/>
                <a:cs typeface="Arial MT"/>
              </a:rPr>
              <a:t>CRO</a:t>
            </a:r>
            <a:r>
              <a:rPr dirty="0" sz="4100" spc="-30">
                <a:latin typeface="Arial MT"/>
                <a:cs typeface="Arial MT"/>
              </a:rPr>
              <a:t> </a:t>
            </a:r>
            <a:r>
              <a:rPr dirty="0" sz="4100" spc="-5">
                <a:latin typeface="Arial MT"/>
                <a:cs typeface="Arial MT"/>
              </a:rPr>
              <a:t>sector</a:t>
            </a:r>
            <a:endParaRPr sz="41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2767" y="1129283"/>
            <a:ext cx="8699500" cy="273050"/>
          </a:xfrm>
          <a:prstGeom prst="rect">
            <a:avLst/>
          </a:prstGeom>
          <a:solidFill>
            <a:srgbClr val="F1F1F1"/>
          </a:solidFill>
          <a:ln w="3175">
            <a:solidFill>
              <a:srgbClr val="D9D9D9"/>
            </a:solidFill>
          </a:ln>
        </p:spPr>
        <p:txBody>
          <a:bodyPr wrap="square" lIns="0" tIns="476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dirty="0" sz="1100" spc="-10" b="1">
                <a:solidFill>
                  <a:srgbClr val="EA7100"/>
                </a:solidFill>
                <a:latin typeface="Arial"/>
                <a:cs typeface="Arial"/>
              </a:rPr>
              <a:t>MAIN</a:t>
            </a:r>
            <a:r>
              <a:rPr dirty="0" sz="1100" spc="-15" b="1">
                <a:solidFill>
                  <a:srgbClr val="EA7100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EA7100"/>
                </a:solidFill>
                <a:latin typeface="Arial"/>
                <a:cs typeface="Arial"/>
              </a:rPr>
              <a:t>GLOBAL</a:t>
            </a:r>
            <a:r>
              <a:rPr dirty="0" sz="1100" spc="-15" b="1">
                <a:solidFill>
                  <a:srgbClr val="EA7100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EA7100"/>
                </a:solidFill>
                <a:latin typeface="Arial"/>
                <a:cs typeface="Arial"/>
              </a:rPr>
              <a:t>CRO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49983" y="5417566"/>
            <a:ext cx="3931920" cy="1327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31165" algn="l"/>
                <a:tab pos="1054735" algn="l"/>
                <a:tab pos="1750060" algn="l"/>
                <a:tab pos="2193290" algn="l"/>
                <a:tab pos="3118485" algn="l"/>
                <a:tab pos="3545840" algn="l"/>
              </a:tabLst>
            </a:pP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Th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e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	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m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a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rket	</a:t>
            </a:r>
            <a:r>
              <a:rPr dirty="0" sz="1200" spc="-20">
                <a:solidFill>
                  <a:srgbClr val="EF8400"/>
                </a:solidFill>
                <a:latin typeface="Arial MT"/>
                <a:cs typeface="Arial MT"/>
              </a:rPr>
              <a:t>r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e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m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a</a:t>
            </a:r>
            <a:r>
              <a:rPr dirty="0" sz="1200" spc="-20">
                <a:solidFill>
                  <a:srgbClr val="EF8400"/>
                </a:solidFill>
                <a:latin typeface="Arial MT"/>
                <a:cs typeface="Arial MT"/>
              </a:rPr>
              <a:t>i</a:t>
            </a:r>
            <a:r>
              <a:rPr dirty="0" sz="1200" spc="-15">
                <a:solidFill>
                  <a:srgbClr val="EF8400"/>
                </a:solidFill>
                <a:latin typeface="Arial MT"/>
                <a:cs typeface="Arial MT"/>
              </a:rPr>
              <a:t>n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s	</a:t>
            </a:r>
            <a:r>
              <a:rPr dirty="0" sz="1200" spc="-15">
                <a:solidFill>
                  <a:srgbClr val="EF8400"/>
                </a:solidFill>
                <a:latin typeface="Arial MT"/>
                <a:cs typeface="Arial MT"/>
              </a:rPr>
              <a:t>v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e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ry	</a:t>
            </a:r>
            <a:r>
              <a:rPr dirty="0" sz="1200" spc="10">
                <a:solidFill>
                  <a:srgbClr val="EF8400"/>
                </a:solidFill>
                <a:latin typeface="Arial MT"/>
                <a:cs typeface="Arial MT"/>
              </a:rPr>
              <a:t>f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ra</a:t>
            </a:r>
            <a:r>
              <a:rPr dirty="0" sz="1200" spc="-25">
                <a:solidFill>
                  <a:srgbClr val="EF8400"/>
                </a:solidFill>
                <a:latin typeface="Arial MT"/>
                <a:cs typeface="Arial MT"/>
              </a:rPr>
              <a:t>g</a:t>
            </a:r>
            <a:r>
              <a:rPr dirty="0" sz="1200" spc="5">
                <a:solidFill>
                  <a:srgbClr val="EF8400"/>
                </a:solidFill>
                <a:latin typeface="Arial MT"/>
                <a:cs typeface="Arial MT"/>
              </a:rPr>
              <a:t>m</a:t>
            </a:r>
            <a:r>
              <a:rPr dirty="0" sz="1200" spc="-15">
                <a:solidFill>
                  <a:srgbClr val="EF8400"/>
                </a:solidFill>
                <a:latin typeface="Arial MT"/>
                <a:cs typeface="Arial MT"/>
              </a:rPr>
              <a:t>e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n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t</a:t>
            </a:r>
            <a:r>
              <a:rPr dirty="0" sz="1200" spc="-15">
                <a:solidFill>
                  <a:srgbClr val="EF8400"/>
                </a:solidFill>
                <a:latin typeface="Arial MT"/>
                <a:cs typeface="Arial MT"/>
              </a:rPr>
              <a:t>e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d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	</a:t>
            </a:r>
            <a:r>
              <a:rPr dirty="0" sz="1200" spc="-20">
                <a:solidFill>
                  <a:srgbClr val="EF8400"/>
                </a:solidFill>
                <a:latin typeface="Arial MT"/>
                <a:cs typeface="Arial MT"/>
              </a:rPr>
              <a:t>w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ith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	</a:t>
            </a:r>
            <a:r>
              <a:rPr dirty="0" sz="1200" spc="5">
                <a:solidFill>
                  <a:srgbClr val="EF8400"/>
                </a:solidFill>
                <a:latin typeface="Arial MT"/>
                <a:cs typeface="Arial MT"/>
              </a:rPr>
              <a:t>m</a:t>
            </a:r>
            <a:r>
              <a:rPr dirty="0" sz="1200" spc="-15">
                <a:solidFill>
                  <a:srgbClr val="EF8400"/>
                </a:solidFill>
                <a:latin typeface="Arial MT"/>
                <a:cs typeface="Arial MT"/>
              </a:rPr>
              <a:t>a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n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y 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specialized</a:t>
            </a:r>
            <a:r>
              <a:rPr dirty="0" sz="1200" spc="-4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small</a:t>
            </a:r>
            <a:r>
              <a:rPr dirty="0" sz="1200" spc="-3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suppliers.</a:t>
            </a:r>
            <a:endParaRPr sz="1200">
              <a:latin typeface="Arial MT"/>
              <a:cs typeface="Arial MT"/>
            </a:endParaRPr>
          </a:p>
          <a:p>
            <a:pPr marL="12700" marR="6350">
              <a:lnSpc>
                <a:spcPct val="100000"/>
              </a:lnSpc>
              <a:spcBef>
                <a:spcPts val="805"/>
              </a:spcBef>
            </a:pP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There</a:t>
            </a:r>
            <a:r>
              <a:rPr dirty="0" sz="1200" spc="17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are</a:t>
            </a:r>
            <a:r>
              <a:rPr dirty="0" sz="1200" spc="17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around</a:t>
            </a:r>
            <a:r>
              <a:rPr dirty="0" sz="1200" spc="17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1,100</a:t>
            </a:r>
            <a:r>
              <a:rPr dirty="0" sz="1200" spc="18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CROs</a:t>
            </a:r>
            <a:r>
              <a:rPr dirty="0" sz="1200" spc="18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in</a:t>
            </a:r>
            <a:r>
              <a:rPr dirty="0" sz="1200" spc="18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the</a:t>
            </a:r>
            <a:r>
              <a:rPr dirty="0" sz="1200" spc="18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world,</a:t>
            </a:r>
            <a:r>
              <a:rPr dirty="0" sz="1200" spc="19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despite</a:t>
            </a:r>
            <a:r>
              <a:rPr dirty="0" sz="1200" spc="19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the </a:t>
            </a:r>
            <a:r>
              <a:rPr dirty="0" sz="1200" spc="-32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continuous</a:t>
            </a:r>
            <a:r>
              <a:rPr dirty="0" sz="1200" spc="-3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tendencies</a:t>
            </a:r>
            <a:r>
              <a:rPr dirty="0" sz="1200" spc="-4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towards</a:t>
            </a:r>
            <a:r>
              <a:rPr dirty="0" sz="1200" spc="-2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consolidation.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Large</a:t>
            </a:r>
            <a:r>
              <a:rPr dirty="0" sz="1200" spc="26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CROs</a:t>
            </a:r>
            <a:r>
              <a:rPr dirty="0" sz="1200" spc="26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compete</a:t>
            </a:r>
            <a:r>
              <a:rPr dirty="0" sz="1200" spc="254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for</a:t>
            </a:r>
            <a:r>
              <a:rPr dirty="0" sz="1200" spc="26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alliances</a:t>
            </a:r>
            <a:r>
              <a:rPr dirty="0" sz="1200" spc="26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with</a:t>
            </a:r>
            <a:r>
              <a:rPr dirty="0" sz="1200" spc="254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pharmaceutical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companies 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to</a:t>
            </a:r>
            <a:r>
              <a:rPr dirty="0" sz="1200" spc="-3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strengthen</a:t>
            </a:r>
            <a:r>
              <a:rPr dirty="0" sz="1200" spc="-4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market</a:t>
            </a:r>
            <a:r>
              <a:rPr dirty="0" sz="1200" spc="-2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share.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54252" y="1485900"/>
            <a:ext cx="9162415" cy="3938270"/>
            <a:chOff x="1254252" y="1485900"/>
            <a:chExt cx="9162415" cy="39382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5396" y="2683763"/>
              <a:ext cx="745235" cy="7452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4252" y="1485900"/>
              <a:ext cx="9162288" cy="393801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174104" y="5618479"/>
            <a:ext cx="39306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We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are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witnessing a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significant consolidation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of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the global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 CRO market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led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by 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the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listed market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leaders who benefit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from</a:t>
            </a:r>
            <a:r>
              <a:rPr dirty="0" sz="1200" spc="-1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high</a:t>
            </a:r>
            <a:r>
              <a:rPr dirty="0" sz="1200" spc="-2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valuations</a:t>
            </a:r>
            <a:r>
              <a:rPr dirty="0" sz="1200" spc="-3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of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 between</a:t>
            </a:r>
            <a:r>
              <a:rPr dirty="0" sz="1200" spc="-2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14</a:t>
            </a:r>
            <a:r>
              <a:rPr dirty="0" sz="1200" spc="-2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and</a:t>
            </a:r>
            <a:r>
              <a:rPr dirty="0" sz="1200" spc="-2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16 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times</a:t>
            </a:r>
            <a:r>
              <a:rPr dirty="0" sz="1200" spc="-2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EBITDA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32619" y="6345934"/>
            <a:ext cx="2132076" cy="4572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57322" y="216788"/>
            <a:ext cx="5749925" cy="650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100">
                <a:latin typeface="Arial MT"/>
                <a:cs typeface="Arial MT"/>
              </a:rPr>
              <a:t>CRO</a:t>
            </a:r>
            <a:r>
              <a:rPr dirty="0" sz="4100" spc="-30">
                <a:latin typeface="Arial MT"/>
                <a:cs typeface="Arial MT"/>
              </a:rPr>
              <a:t> </a:t>
            </a:r>
            <a:r>
              <a:rPr dirty="0" sz="4100" spc="-5">
                <a:latin typeface="Arial MT"/>
                <a:cs typeface="Arial MT"/>
              </a:rPr>
              <a:t>International</a:t>
            </a:r>
            <a:r>
              <a:rPr dirty="0" sz="4100" spc="-70">
                <a:latin typeface="Arial MT"/>
                <a:cs typeface="Arial MT"/>
              </a:rPr>
              <a:t> </a:t>
            </a:r>
            <a:r>
              <a:rPr dirty="0" sz="4100">
                <a:latin typeface="Arial MT"/>
                <a:cs typeface="Arial MT"/>
              </a:rPr>
              <a:t>sector</a:t>
            </a:r>
            <a:endParaRPr sz="41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99616" y="1196339"/>
            <a:ext cx="4392295" cy="216535"/>
          </a:xfrm>
          <a:prstGeom prst="rect">
            <a:avLst/>
          </a:prstGeom>
          <a:solidFill>
            <a:srgbClr val="F1F1F1"/>
          </a:solidFill>
          <a:ln w="3175">
            <a:solidFill>
              <a:srgbClr val="D9D9D9"/>
            </a:solidFill>
          </a:ln>
        </p:spPr>
        <p:txBody>
          <a:bodyPr wrap="square" lIns="0" tIns="2095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65"/>
              </a:spcBef>
            </a:pPr>
            <a:r>
              <a:rPr dirty="0" sz="1100" spc="-5" b="1">
                <a:solidFill>
                  <a:srgbClr val="EA7100"/>
                </a:solidFill>
                <a:latin typeface="Arial"/>
                <a:cs typeface="Arial"/>
              </a:rPr>
              <a:t>CRO</a:t>
            </a:r>
            <a:r>
              <a:rPr dirty="0" sz="1100" spc="-35" b="1">
                <a:solidFill>
                  <a:srgbClr val="EA7100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EA7100"/>
                </a:solidFill>
                <a:latin typeface="Arial"/>
                <a:cs typeface="Arial"/>
              </a:rPr>
              <a:t>TREND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23076" y="1196339"/>
            <a:ext cx="4249420" cy="216535"/>
          </a:xfrm>
          <a:prstGeom prst="rect">
            <a:avLst/>
          </a:prstGeom>
          <a:solidFill>
            <a:srgbClr val="F1F1F1"/>
          </a:solidFill>
          <a:ln w="3175">
            <a:solidFill>
              <a:srgbClr val="D9D9D9"/>
            </a:solidFill>
          </a:ln>
        </p:spPr>
        <p:txBody>
          <a:bodyPr wrap="square" lIns="0" tIns="20955" rIns="0" bIns="0" rtlCol="0" vert="horz">
            <a:spAutoFit/>
          </a:bodyPr>
          <a:lstStyle/>
          <a:p>
            <a:pPr marL="1088390">
              <a:lnSpc>
                <a:spcPct val="100000"/>
              </a:lnSpc>
              <a:spcBef>
                <a:spcPts val="165"/>
              </a:spcBef>
            </a:pPr>
            <a:r>
              <a:rPr dirty="0" sz="1100" spc="-5" b="1">
                <a:solidFill>
                  <a:srgbClr val="EA7100"/>
                </a:solidFill>
                <a:latin typeface="Arial"/>
                <a:cs typeface="Arial"/>
              </a:rPr>
              <a:t>EVOLUTION</a:t>
            </a:r>
            <a:r>
              <a:rPr dirty="0" sz="1100" spc="-30" b="1">
                <a:solidFill>
                  <a:srgbClr val="EA710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EA7100"/>
                </a:solidFill>
                <a:latin typeface="Arial"/>
                <a:cs typeface="Arial"/>
              </a:rPr>
              <a:t>OF</a:t>
            </a:r>
            <a:r>
              <a:rPr dirty="0" sz="1100" spc="-40" b="1">
                <a:solidFill>
                  <a:srgbClr val="EA7100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EA7100"/>
                </a:solidFill>
                <a:latin typeface="Arial"/>
                <a:cs typeface="Arial"/>
              </a:rPr>
              <a:t>REVENUE</a:t>
            </a:r>
            <a:r>
              <a:rPr dirty="0" sz="1100" spc="20" b="1">
                <a:solidFill>
                  <a:srgbClr val="EA7100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EA7100"/>
                </a:solidFill>
                <a:latin typeface="Arial"/>
                <a:cs typeface="Arial"/>
              </a:rPr>
              <a:t>(B€)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60057" y="4642230"/>
            <a:ext cx="3930650" cy="1693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3675" indent="-181610">
              <a:lnSpc>
                <a:spcPct val="100000"/>
              </a:lnSpc>
              <a:spcBef>
                <a:spcPts val="100"/>
              </a:spcBef>
              <a:buClr>
                <a:srgbClr val="000099"/>
              </a:buClr>
              <a:buSzPct val="120833"/>
              <a:buChar char="•"/>
              <a:tabLst>
                <a:tab pos="194310" algn="l"/>
              </a:tabLst>
            </a:pP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The</a:t>
            </a:r>
            <a:r>
              <a:rPr dirty="0" sz="1200" spc="64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CRO</a:t>
            </a:r>
            <a:r>
              <a:rPr dirty="0" sz="1200" spc="65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industry</a:t>
            </a:r>
            <a:r>
              <a:rPr dirty="0" sz="1200" spc="62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is</a:t>
            </a:r>
            <a:r>
              <a:rPr dirty="0" sz="1200" spc="65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experiencing</a:t>
            </a:r>
            <a:r>
              <a:rPr dirty="0" sz="1200" spc="64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strong</a:t>
            </a:r>
            <a:r>
              <a:rPr dirty="0" sz="1200" spc="64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growth</a:t>
            </a:r>
            <a:endParaRPr sz="1200">
              <a:latin typeface="Arial MT"/>
              <a:cs typeface="Arial MT"/>
            </a:endParaRPr>
          </a:p>
          <a:p>
            <a:pPr marL="193675">
              <a:lnSpc>
                <a:spcPct val="100000"/>
              </a:lnSpc>
            </a:pP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(around</a:t>
            </a:r>
            <a:r>
              <a:rPr dirty="0" sz="1200" spc="-5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13%</a:t>
            </a:r>
            <a:r>
              <a:rPr dirty="0" sz="1200" spc="-4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per</a:t>
            </a:r>
            <a:r>
              <a:rPr dirty="0" sz="1200" spc="-4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year).</a:t>
            </a:r>
            <a:endParaRPr sz="1200">
              <a:latin typeface="Arial MT"/>
              <a:cs typeface="Arial MT"/>
            </a:endParaRPr>
          </a:p>
          <a:p>
            <a:pPr algn="just" marL="193675" marR="5080" indent="-181610">
              <a:lnSpc>
                <a:spcPct val="100000"/>
              </a:lnSpc>
              <a:spcBef>
                <a:spcPts val="805"/>
              </a:spcBef>
              <a:buClr>
                <a:srgbClr val="000099"/>
              </a:buClr>
              <a:buSzPct val="120833"/>
              <a:buChar char="•"/>
              <a:tabLst>
                <a:tab pos="194310" algn="l"/>
              </a:tabLst>
            </a:pP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The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increase in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the outsourcing of services 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by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large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pharmaceutical companies generates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a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high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volume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of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consolidation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 among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the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 CROs,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causing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 incremental 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revenues.</a:t>
            </a:r>
            <a:endParaRPr sz="1200">
              <a:latin typeface="Arial MT"/>
              <a:cs typeface="Arial MT"/>
            </a:endParaRPr>
          </a:p>
          <a:p>
            <a:pPr marL="193675" indent="-181610">
              <a:lnSpc>
                <a:spcPct val="100000"/>
              </a:lnSpc>
              <a:spcBef>
                <a:spcPts val="805"/>
              </a:spcBef>
              <a:buClr>
                <a:srgbClr val="000099"/>
              </a:buClr>
              <a:buSzPct val="120833"/>
              <a:buChar char="•"/>
              <a:tabLst>
                <a:tab pos="194310" algn="l"/>
                <a:tab pos="1031875" algn="l"/>
                <a:tab pos="1509395" algn="l"/>
                <a:tab pos="2357755" algn="l"/>
                <a:tab pos="3138170" algn="l"/>
                <a:tab pos="3613785" algn="l"/>
              </a:tabLst>
            </a:pP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S</a:t>
            </a:r>
            <a:r>
              <a:rPr dirty="0" sz="1200" spc="-15">
                <a:solidFill>
                  <a:srgbClr val="EF8400"/>
                </a:solidFill>
                <a:latin typeface="Arial MT"/>
                <a:cs typeface="Arial MT"/>
              </a:rPr>
              <a:t>p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ec</a:t>
            </a:r>
            <a:r>
              <a:rPr dirty="0" sz="1200" spc="-20">
                <a:solidFill>
                  <a:srgbClr val="EF8400"/>
                </a:solidFill>
                <a:latin typeface="Arial MT"/>
                <a:cs typeface="Arial MT"/>
              </a:rPr>
              <a:t>i</a:t>
            </a:r>
            <a:r>
              <a:rPr dirty="0" sz="1200" spc="-15">
                <a:solidFill>
                  <a:srgbClr val="EF8400"/>
                </a:solidFill>
                <a:latin typeface="Arial MT"/>
                <a:cs typeface="Arial MT"/>
              </a:rPr>
              <a:t>a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lty	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a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n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d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	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e</a:t>
            </a:r>
            <a:r>
              <a:rPr dirty="0" sz="1200" spc="-15">
                <a:solidFill>
                  <a:srgbClr val="EF8400"/>
                </a:solidFill>
                <a:latin typeface="Arial MT"/>
                <a:cs typeface="Arial MT"/>
              </a:rPr>
              <a:t>x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t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e</a:t>
            </a:r>
            <a:r>
              <a:rPr dirty="0" sz="1200" spc="-15">
                <a:solidFill>
                  <a:srgbClr val="EF8400"/>
                </a:solidFill>
                <a:latin typeface="Arial MT"/>
                <a:cs typeface="Arial MT"/>
              </a:rPr>
              <a:t>nd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ed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	</a:t>
            </a:r>
            <a:r>
              <a:rPr dirty="0" sz="1200" spc="-15">
                <a:solidFill>
                  <a:srgbClr val="EF8400"/>
                </a:solidFill>
                <a:latin typeface="Arial MT"/>
                <a:cs typeface="Arial MT"/>
              </a:rPr>
              <a:t>s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e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r</a:t>
            </a:r>
            <a:r>
              <a:rPr dirty="0" sz="1200" spc="-20">
                <a:solidFill>
                  <a:srgbClr val="EF8400"/>
                </a:solidFill>
                <a:latin typeface="Arial MT"/>
                <a:cs typeface="Arial MT"/>
              </a:rPr>
              <a:t>v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ices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	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t</a:t>
            </a:r>
            <a:r>
              <a:rPr dirty="0" sz="1200" spc="-15">
                <a:solidFill>
                  <a:srgbClr val="EF8400"/>
                </a:solidFill>
                <a:latin typeface="Arial MT"/>
                <a:cs typeface="Arial MT"/>
              </a:rPr>
              <a:t>h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a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t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	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o</a:t>
            </a:r>
            <a:r>
              <a:rPr dirty="0" sz="1200" spc="-25">
                <a:solidFill>
                  <a:srgbClr val="EF8400"/>
                </a:solidFill>
                <a:latin typeface="Arial MT"/>
                <a:cs typeface="Arial MT"/>
              </a:rPr>
              <a:t>f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f</a:t>
            </a:r>
            <a:r>
              <a:rPr dirty="0" sz="1200" spc="5">
                <a:solidFill>
                  <a:srgbClr val="EF8400"/>
                </a:solidFill>
                <a:latin typeface="Arial MT"/>
                <a:cs typeface="Arial MT"/>
              </a:rPr>
              <a:t>e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r</a:t>
            </a:r>
            <a:endParaRPr sz="1200">
              <a:latin typeface="Arial MT"/>
              <a:cs typeface="Arial MT"/>
            </a:endParaRPr>
          </a:p>
          <a:p>
            <a:pPr marL="193675">
              <a:lnSpc>
                <a:spcPct val="100000"/>
              </a:lnSpc>
            </a:pP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attractiveness,</a:t>
            </a:r>
            <a:r>
              <a:rPr dirty="0" sz="1200" spc="-2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generating</a:t>
            </a:r>
            <a:r>
              <a:rPr dirty="0" sz="1200" spc="-3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higher</a:t>
            </a:r>
            <a:r>
              <a:rPr dirty="0" sz="1200" spc="-4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income.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37157" y="5845555"/>
            <a:ext cx="399732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The</a:t>
            </a:r>
            <a:r>
              <a:rPr dirty="0" sz="1200" spc="15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traditional</a:t>
            </a:r>
            <a:r>
              <a:rPr dirty="0" sz="1200" spc="15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model</a:t>
            </a:r>
            <a:r>
              <a:rPr dirty="0" sz="1200" spc="15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has</a:t>
            </a:r>
            <a:r>
              <a:rPr dirty="0" sz="1200" spc="15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evolved</a:t>
            </a:r>
            <a:r>
              <a:rPr dirty="0" sz="1200" spc="16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beyond</a:t>
            </a:r>
            <a:r>
              <a:rPr dirty="0" sz="1200" spc="15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basic</a:t>
            </a:r>
            <a:r>
              <a:rPr dirty="0" sz="1200" spc="16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research </a:t>
            </a:r>
            <a:r>
              <a:rPr dirty="0" sz="1200" spc="-32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to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include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a variety of auxiliary services, as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large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CROs 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seek to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increase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their strategic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partnership and "share"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the 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benefits</a:t>
            </a:r>
            <a:r>
              <a:rPr dirty="0" sz="1200" spc="-3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with</a:t>
            </a:r>
            <a:r>
              <a:rPr dirty="0" sz="1200" spc="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pharmaceutical</a:t>
            </a:r>
            <a:r>
              <a:rPr dirty="0" sz="1200" spc="-3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companies.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37157" y="1433829"/>
            <a:ext cx="3997960" cy="2007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There is a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pronounced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trend of CROs that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expand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their 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traditional</a:t>
            </a:r>
            <a:r>
              <a:rPr dirty="0" sz="1200" spc="5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models</a:t>
            </a:r>
            <a:r>
              <a:rPr dirty="0" sz="1200" spc="6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to</a:t>
            </a:r>
            <a:r>
              <a:rPr dirty="0" sz="1200" spc="6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include</a:t>
            </a:r>
            <a:r>
              <a:rPr dirty="0" sz="1200" spc="6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a</a:t>
            </a:r>
            <a:r>
              <a:rPr dirty="0" sz="1200" spc="6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variety</a:t>
            </a:r>
            <a:r>
              <a:rPr dirty="0" sz="1200" spc="5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of</a:t>
            </a:r>
            <a:r>
              <a:rPr dirty="0" sz="1200" spc="7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auxiliary</a:t>
            </a:r>
            <a:r>
              <a:rPr dirty="0" sz="1200" spc="5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services, </a:t>
            </a:r>
            <a:r>
              <a:rPr dirty="0" sz="1200" spc="-32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a</a:t>
            </a:r>
            <a:r>
              <a:rPr dirty="0" sz="1200" spc="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strategy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 that</a:t>
            </a:r>
            <a:r>
              <a:rPr dirty="0" sz="1200" spc="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has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changed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the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 dynamic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between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 the 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pharmaceutical company and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CRO from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"client</a:t>
            </a:r>
            <a:r>
              <a:rPr dirty="0" sz="1200" spc="31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/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supplier"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to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"strategic</a:t>
            </a:r>
            <a:r>
              <a:rPr dirty="0" sz="1200" spc="-2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partnership".</a:t>
            </a:r>
            <a:endParaRPr sz="1200">
              <a:latin typeface="Arial MT"/>
              <a:cs typeface="Arial MT"/>
            </a:endParaRPr>
          </a:p>
          <a:p>
            <a:pPr algn="just" marL="12700" marR="5715">
              <a:lnSpc>
                <a:spcPct val="100000"/>
              </a:lnSpc>
              <a:spcBef>
                <a:spcPts val="805"/>
              </a:spcBef>
            </a:pP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The outsourcing of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additional specialized services allows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pharmaceutical companies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to 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focus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on their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core business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 of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intellectual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 property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development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EF8400"/>
                </a:solidFill>
                <a:latin typeface="Arial MT"/>
                <a:cs typeface="Arial MT"/>
              </a:rPr>
              <a:t>and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 portfolio </a:t>
            </a:r>
            <a:r>
              <a:rPr dirty="0" sz="120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Arial MT"/>
                <a:cs typeface="Arial MT"/>
              </a:rPr>
              <a:t>management.</a:t>
            </a:r>
            <a:endParaRPr sz="1200">
              <a:latin typeface="Arial MT"/>
              <a:cs typeface="Arial MT"/>
            </a:endParaRPr>
          </a:p>
          <a:p>
            <a:pPr marL="412115" indent="-21717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412115" algn="l"/>
                <a:tab pos="412750" algn="l"/>
              </a:tabLst>
            </a:pPr>
            <a:r>
              <a:rPr dirty="0" sz="1050" b="1" i="1">
                <a:solidFill>
                  <a:srgbClr val="EF8400"/>
                </a:solidFill>
                <a:latin typeface="Arial"/>
                <a:cs typeface="Arial"/>
              </a:rPr>
              <a:t>Expansion</a:t>
            </a:r>
            <a:r>
              <a:rPr dirty="0" sz="1050" spc="-60" b="1" i="1">
                <a:solidFill>
                  <a:srgbClr val="EF8400"/>
                </a:solidFill>
                <a:latin typeface="Arial"/>
                <a:cs typeface="Arial"/>
              </a:rPr>
              <a:t> </a:t>
            </a:r>
            <a:r>
              <a:rPr dirty="0" sz="1050" b="1" i="1">
                <a:solidFill>
                  <a:srgbClr val="EF8400"/>
                </a:solidFill>
                <a:latin typeface="Arial"/>
                <a:cs typeface="Arial"/>
              </a:rPr>
              <a:t>CRO</a:t>
            </a:r>
            <a:r>
              <a:rPr dirty="0" sz="1050" spc="-45" b="1" i="1">
                <a:solidFill>
                  <a:srgbClr val="EF8400"/>
                </a:solidFill>
                <a:latin typeface="Arial"/>
                <a:cs typeface="Arial"/>
              </a:rPr>
              <a:t> </a:t>
            </a:r>
            <a:r>
              <a:rPr dirty="0" sz="1050" b="1" i="1">
                <a:solidFill>
                  <a:srgbClr val="EF8400"/>
                </a:solidFill>
                <a:latin typeface="Arial"/>
                <a:cs typeface="Arial"/>
              </a:rPr>
              <a:t>portfolio</a:t>
            </a:r>
            <a:r>
              <a:rPr dirty="0" sz="1050" spc="-60" b="1" i="1">
                <a:solidFill>
                  <a:srgbClr val="EF8400"/>
                </a:solidFill>
                <a:latin typeface="Arial"/>
                <a:cs typeface="Arial"/>
              </a:rPr>
              <a:t> </a:t>
            </a:r>
            <a:r>
              <a:rPr dirty="0" sz="1050" b="1" i="1">
                <a:solidFill>
                  <a:srgbClr val="EF8400"/>
                </a:solidFill>
                <a:latin typeface="Arial"/>
                <a:cs typeface="Arial"/>
              </a:rPr>
              <a:t>of</a:t>
            </a:r>
            <a:r>
              <a:rPr dirty="0" sz="1050" spc="-30" b="1" i="1">
                <a:solidFill>
                  <a:srgbClr val="EF8400"/>
                </a:solidFill>
                <a:latin typeface="Arial"/>
                <a:cs typeface="Arial"/>
              </a:rPr>
              <a:t> </a:t>
            </a:r>
            <a:r>
              <a:rPr dirty="0" sz="1050" b="1" i="1">
                <a:solidFill>
                  <a:srgbClr val="EF8400"/>
                </a:solidFill>
                <a:latin typeface="Arial"/>
                <a:cs typeface="Arial"/>
              </a:rPr>
              <a:t>services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3183" y="3400044"/>
            <a:ext cx="3486912" cy="249478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10528" y="1577339"/>
            <a:ext cx="3938016" cy="28056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85019" y="6475474"/>
            <a:ext cx="1860803" cy="3688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89319" y="1323492"/>
            <a:ext cx="3628390" cy="66548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600" spc="-5" b="1">
                <a:solidFill>
                  <a:srgbClr val="7554A0"/>
                </a:solidFill>
                <a:latin typeface="Arial"/>
                <a:cs typeface="Arial"/>
              </a:rPr>
              <a:t>French</a:t>
            </a:r>
            <a:r>
              <a:rPr dirty="0" sz="1600" spc="-50" b="1">
                <a:solidFill>
                  <a:srgbClr val="7554A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7554A0"/>
                </a:solidFill>
                <a:latin typeface="Arial"/>
                <a:cs typeface="Arial"/>
              </a:rPr>
              <a:t>Competitors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5" b="1">
                <a:solidFill>
                  <a:srgbClr val="7554A0"/>
                </a:solidFill>
                <a:latin typeface="Arial"/>
                <a:cs typeface="Arial"/>
              </a:rPr>
              <a:t>except</a:t>
            </a:r>
            <a:r>
              <a:rPr dirty="0" sz="1600" spc="5" b="1">
                <a:solidFill>
                  <a:srgbClr val="7554A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7554A0"/>
                </a:solidFill>
                <a:latin typeface="Arial"/>
                <a:cs typeface="Arial"/>
              </a:rPr>
              <a:t>Global</a:t>
            </a:r>
            <a:r>
              <a:rPr dirty="0" sz="1600" spc="20" b="1">
                <a:solidFill>
                  <a:srgbClr val="7554A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7554A0"/>
                </a:solidFill>
                <a:latin typeface="Arial"/>
                <a:cs typeface="Arial"/>
              </a:rPr>
              <a:t>CRO</a:t>
            </a:r>
            <a:r>
              <a:rPr dirty="0" sz="1600" spc="5" b="1">
                <a:solidFill>
                  <a:srgbClr val="7554A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7554A0"/>
                </a:solidFill>
                <a:latin typeface="Arial"/>
                <a:cs typeface="Arial"/>
              </a:rPr>
              <a:t>affiliates</a:t>
            </a:r>
            <a:r>
              <a:rPr dirty="0" sz="1600" spc="45" b="1">
                <a:solidFill>
                  <a:srgbClr val="7554A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7554A0"/>
                </a:solidFill>
                <a:latin typeface="Arial"/>
                <a:cs typeface="Arial"/>
              </a:rPr>
              <a:t>(~</a:t>
            </a:r>
            <a:r>
              <a:rPr dirty="0" sz="1600" spc="10" b="1">
                <a:solidFill>
                  <a:srgbClr val="7554A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7554A0"/>
                </a:solidFill>
                <a:latin typeface="Arial"/>
                <a:cs typeface="Arial"/>
              </a:rPr>
              <a:t>20M€)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79114" y="216788"/>
            <a:ext cx="4507865" cy="650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100">
                <a:latin typeface="Arial MT"/>
                <a:cs typeface="Arial MT"/>
              </a:rPr>
              <a:t>French</a:t>
            </a:r>
            <a:r>
              <a:rPr dirty="0" sz="4100" spc="-70">
                <a:latin typeface="Arial MT"/>
                <a:cs typeface="Arial MT"/>
              </a:rPr>
              <a:t> </a:t>
            </a:r>
            <a:r>
              <a:rPr dirty="0" sz="4100">
                <a:latin typeface="Arial MT"/>
                <a:cs typeface="Arial MT"/>
              </a:rPr>
              <a:t>CRO</a:t>
            </a:r>
            <a:r>
              <a:rPr dirty="0" sz="4100" spc="-25">
                <a:latin typeface="Arial MT"/>
                <a:cs typeface="Arial MT"/>
              </a:rPr>
              <a:t> </a:t>
            </a:r>
            <a:r>
              <a:rPr dirty="0" sz="4100" spc="-5">
                <a:latin typeface="Arial MT"/>
                <a:cs typeface="Arial MT"/>
              </a:rPr>
              <a:t>sector</a:t>
            </a:r>
            <a:endParaRPr sz="41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0144" y="1797557"/>
            <a:ext cx="102107" cy="1249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0144" y="2262377"/>
            <a:ext cx="102107" cy="12496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0144" y="3153917"/>
            <a:ext cx="102107" cy="12496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882901" y="1176604"/>
            <a:ext cx="3970654" cy="49079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7554A0"/>
                </a:solidFill>
                <a:latin typeface="Arial"/>
                <a:cs typeface="Arial"/>
              </a:rPr>
              <a:t>2021</a:t>
            </a:r>
            <a:r>
              <a:rPr dirty="0" sz="2800" spc="-10" b="1">
                <a:solidFill>
                  <a:srgbClr val="7554A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7554A0"/>
                </a:solidFill>
                <a:latin typeface="Arial"/>
                <a:cs typeface="Arial"/>
              </a:rPr>
              <a:t>French</a:t>
            </a:r>
            <a:r>
              <a:rPr dirty="0" sz="2800" spc="-90" b="1">
                <a:solidFill>
                  <a:srgbClr val="7554A0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7554A0"/>
                </a:solidFill>
                <a:latin typeface="Arial"/>
                <a:cs typeface="Arial"/>
              </a:rPr>
              <a:t>Analysis</a:t>
            </a:r>
            <a:endParaRPr sz="2800">
              <a:latin typeface="Arial"/>
              <a:cs typeface="Arial"/>
            </a:endParaRPr>
          </a:p>
          <a:p>
            <a:pPr marL="179705">
              <a:lnSpc>
                <a:spcPct val="100000"/>
              </a:lnSpc>
              <a:spcBef>
                <a:spcPts val="1010"/>
              </a:spcBef>
            </a:pPr>
            <a:r>
              <a:rPr dirty="0" sz="1400" spc="-5">
                <a:solidFill>
                  <a:srgbClr val="7554A0"/>
                </a:solidFill>
                <a:latin typeface="Arial MT"/>
                <a:cs typeface="Arial MT"/>
              </a:rPr>
              <a:t>The</a:t>
            </a:r>
            <a:r>
              <a:rPr dirty="0" sz="1400" spc="-2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400" spc="-5">
                <a:solidFill>
                  <a:srgbClr val="7554A0"/>
                </a:solidFill>
                <a:latin typeface="Arial MT"/>
                <a:cs typeface="Arial MT"/>
              </a:rPr>
              <a:t>value</a:t>
            </a:r>
            <a:r>
              <a:rPr dirty="0" sz="1400" spc="-1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54A0"/>
                </a:solidFill>
                <a:latin typeface="Arial MT"/>
                <a:cs typeface="Arial MT"/>
              </a:rPr>
              <a:t>of</a:t>
            </a:r>
            <a:r>
              <a:rPr dirty="0" sz="1400" spc="-2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400" spc="-5">
                <a:solidFill>
                  <a:srgbClr val="7554A0"/>
                </a:solidFill>
                <a:latin typeface="Arial MT"/>
                <a:cs typeface="Arial MT"/>
              </a:rPr>
              <a:t>CRO</a:t>
            </a:r>
            <a:r>
              <a:rPr dirty="0" sz="1400" spc="-1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54A0"/>
                </a:solidFill>
                <a:latin typeface="Arial MT"/>
                <a:cs typeface="Arial MT"/>
              </a:rPr>
              <a:t>in</a:t>
            </a:r>
            <a:r>
              <a:rPr dirty="0" sz="1400" spc="-1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54A0"/>
                </a:solidFill>
                <a:latin typeface="Arial MT"/>
                <a:cs typeface="Arial MT"/>
              </a:rPr>
              <a:t>French</a:t>
            </a:r>
            <a:r>
              <a:rPr dirty="0" sz="1400" spc="-5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54A0"/>
                </a:solidFill>
                <a:latin typeface="Arial MT"/>
                <a:cs typeface="Arial MT"/>
              </a:rPr>
              <a:t>sector</a:t>
            </a:r>
            <a:r>
              <a:rPr dirty="0" sz="1400" spc="-5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54A0"/>
                </a:solidFill>
                <a:latin typeface="Arial MT"/>
                <a:cs typeface="Arial MT"/>
              </a:rPr>
              <a:t>has</a:t>
            </a:r>
            <a:r>
              <a:rPr dirty="0" sz="1400" spc="-2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54A0"/>
                </a:solidFill>
                <a:latin typeface="Arial MT"/>
                <a:cs typeface="Arial MT"/>
              </a:rPr>
              <a:t>fallen</a:t>
            </a:r>
            <a:r>
              <a:rPr dirty="0" sz="1400" spc="-3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54A0"/>
                </a:solidFill>
                <a:latin typeface="Arial MT"/>
                <a:cs typeface="Arial MT"/>
              </a:rPr>
              <a:t>by</a:t>
            </a:r>
            <a:endParaRPr sz="1400">
              <a:latin typeface="Arial MT"/>
              <a:cs typeface="Arial MT"/>
            </a:endParaRPr>
          </a:p>
          <a:p>
            <a:pPr marL="179705">
              <a:lnSpc>
                <a:spcPct val="100000"/>
              </a:lnSpc>
            </a:pPr>
            <a:r>
              <a:rPr dirty="0" sz="1400">
                <a:solidFill>
                  <a:srgbClr val="7554A0"/>
                </a:solidFill>
                <a:latin typeface="Arial MT"/>
                <a:cs typeface="Arial MT"/>
              </a:rPr>
              <a:t>-6.8%.</a:t>
            </a:r>
            <a:endParaRPr sz="1400">
              <a:latin typeface="Arial MT"/>
              <a:cs typeface="Arial MT"/>
            </a:endParaRPr>
          </a:p>
          <a:p>
            <a:pPr marL="179705" marR="76835">
              <a:lnSpc>
                <a:spcPct val="100000"/>
              </a:lnSpc>
              <a:spcBef>
                <a:spcPts val="300"/>
              </a:spcBef>
            </a:pPr>
            <a:r>
              <a:rPr dirty="0" sz="1400" spc="-5">
                <a:solidFill>
                  <a:srgbClr val="7554A0"/>
                </a:solidFill>
                <a:latin typeface="Arial MT"/>
                <a:cs typeface="Arial MT"/>
              </a:rPr>
              <a:t>This</a:t>
            </a:r>
            <a:r>
              <a:rPr dirty="0" sz="1400" spc="-2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54A0"/>
                </a:solidFill>
                <a:latin typeface="Arial MT"/>
                <a:cs typeface="Arial MT"/>
              </a:rPr>
              <a:t>is</a:t>
            </a:r>
            <a:r>
              <a:rPr dirty="0" sz="1400" spc="-2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54A0"/>
                </a:solidFill>
                <a:latin typeface="Arial MT"/>
                <a:cs typeface="Arial MT"/>
              </a:rPr>
              <a:t>the</a:t>
            </a:r>
            <a:r>
              <a:rPr dirty="0" sz="1400" spc="-3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54A0"/>
                </a:solidFill>
                <a:latin typeface="Arial MT"/>
                <a:cs typeface="Arial MT"/>
              </a:rPr>
              <a:t>result</a:t>
            </a:r>
            <a:r>
              <a:rPr dirty="0" sz="1400" spc="-3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54A0"/>
                </a:solidFill>
                <a:latin typeface="Arial MT"/>
                <a:cs typeface="Arial MT"/>
              </a:rPr>
              <a:t>of</a:t>
            </a:r>
            <a:r>
              <a:rPr dirty="0" sz="1400" spc="-3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54A0"/>
                </a:solidFill>
                <a:latin typeface="Arial MT"/>
                <a:cs typeface="Arial MT"/>
              </a:rPr>
              <a:t>a</a:t>
            </a:r>
            <a:r>
              <a:rPr dirty="0" sz="1400" spc="-1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54A0"/>
                </a:solidFill>
                <a:latin typeface="Arial MT"/>
                <a:cs typeface="Arial MT"/>
              </a:rPr>
              <a:t>new</a:t>
            </a:r>
            <a:r>
              <a:rPr dirty="0" sz="1400" spc="-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54A0"/>
                </a:solidFill>
                <a:latin typeface="Arial MT"/>
                <a:cs typeface="Arial MT"/>
              </a:rPr>
              <a:t>Plimsol</a:t>
            </a:r>
            <a:r>
              <a:rPr dirty="0" sz="1400" spc="-3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54A0"/>
                </a:solidFill>
                <a:latin typeface="Arial MT"/>
                <a:cs typeface="Arial MT"/>
              </a:rPr>
              <a:t>special</a:t>
            </a:r>
            <a:r>
              <a:rPr dirty="0" sz="1400" spc="-3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54A0"/>
                </a:solidFill>
                <a:latin typeface="Arial MT"/>
                <a:cs typeface="Arial MT"/>
              </a:rPr>
              <a:t>study </a:t>
            </a:r>
            <a:r>
              <a:rPr dirty="0" sz="1400" spc="-37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400" spc="-5">
                <a:solidFill>
                  <a:srgbClr val="7554A0"/>
                </a:solidFill>
                <a:latin typeface="Arial MT"/>
                <a:cs typeface="Arial MT"/>
              </a:rPr>
              <a:t>evaluating </a:t>
            </a:r>
            <a:r>
              <a:rPr dirty="0" sz="1400">
                <a:solidFill>
                  <a:srgbClr val="7554A0"/>
                </a:solidFill>
                <a:latin typeface="Arial MT"/>
                <a:cs typeface="Arial MT"/>
              </a:rPr>
              <a:t>the </a:t>
            </a:r>
            <a:r>
              <a:rPr dirty="0" sz="1400" spc="-5">
                <a:solidFill>
                  <a:srgbClr val="7554A0"/>
                </a:solidFill>
                <a:latin typeface="Arial MT"/>
                <a:cs typeface="Arial MT"/>
              </a:rPr>
              <a:t>financial performance </a:t>
            </a:r>
            <a:r>
              <a:rPr dirty="0" sz="1400">
                <a:solidFill>
                  <a:srgbClr val="7554A0"/>
                </a:solidFill>
                <a:latin typeface="Arial MT"/>
                <a:cs typeface="Arial MT"/>
              </a:rPr>
              <a:t>of the 96 </a:t>
            </a:r>
            <a:r>
              <a:rPr dirty="0" sz="1400" spc="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54A0"/>
                </a:solidFill>
                <a:latin typeface="Arial MT"/>
                <a:cs typeface="Arial MT"/>
              </a:rPr>
              <a:t>leading </a:t>
            </a:r>
            <a:r>
              <a:rPr dirty="0" sz="1400" spc="-5">
                <a:solidFill>
                  <a:srgbClr val="7554A0"/>
                </a:solidFill>
                <a:latin typeface="Arial MT"/>
                <a:cs typeface="Arial MT"/>
              </a:rPr>
              <a:t>companies </a:t>
            </a:r>
            <a:r>
              <a:rPr dirty="0" sz="1400">
                <a:solidFill>
                  <a:srgbClr val="7554A0"/>
                </a:solidFill>
                <a:latin typeface="Arial MT"/>
                <a:cs typeface="Arial MT"/>
              </a:rPr>
              <a:t>in the French contract </a:t>
            </a:r>
            <a:r>
              <a:rPr dirty="0" sz="1400" spc="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54A0"/>
                </a:solidFill>
                <a:latin typeface="Arial MT"/>
                <a:cs typeface="Arial MT"/>
              </a:rPr>
              <a:t>research</a:t>
            </a:r>
            <a:r>
              <a:rPr dirty="0" sz="1400" spc="-5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54A0"/>
                </a:solidFill>
                <a:latin typeface="Arial MT"/>
                <a:cs typeface="Arial MT"/>
              </a:rPr>
              <a:t>market</a:t>
            </a:r>
            <a:r>
              <a:rPr dirty="0" sz="1400" spc="-4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54A0"/>
                </a:solidFill>
                <a:latin typeface="Arial MT"/>
                <a:cs typeface="Arial MT"/>
              </a:rPr>
              <a:t>(including</a:t>
            </a:r>
            <a:r>
              <a:rPr dirty="0" sz="1400" spc="-5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54A0"/>
                </a:solidFill>
                <a:latin typeface="Arial MT"/>
                <a:cs typeface="Arial MT"/>
              </a:rPr>
              <a:t>preclinical)</a:t>
            </a:r>
            <a:endParaRPr sz="1400">
              <a:latin typeface="Arial MT"/>
              <a:cs typeface="Arial MT"/>
            </a:endParaRPr>
          </a:p>
          <a:p>
            <a:pPr marL="179705">
              <a:lnSpc>
                <a:spcPct val="100000"/>
              </a:lnSpc>
              <a:spcBef>
                <a:spcPts val="300"/>
              </a:spcBef>
            </a:pPr>
            <a:r>
              <a:rPr dirty="0" sz="1400">
                <a:solidFill>
                  <a:srgbClr val="7554A0"/>
                </a:solidFill>
                <a:latin typeface="Arial MT"/>
                <a:cs typeface="Arial MT"/>
              </a:rPr>
              <a:t>In</a:t>
            </a:r>
            <a:r>
              <a:rPr dirty="0" sz="1400" spc="-50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54A0"/>
                </a:solidFill>
                <a:latin typeface="Arial MT"/>
                <a:cs typeface="Arial MT"/>
              </a:rPr>
              <a:t>France</a:t>
            </a:r>
            <a:r>
              <a:rPr dirty="0" sz="1400" spc="-75">
                <a:solidFill>
                  <a:srgbClr val="7554A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54A0"/>
                </a:solidFill>
                <a:latin typeface="Arial MT"/>
                <a:cs typeface="Arial MT"/>
              </a:rPr>
              <a:t>:</a:t>
            </a:r>
            <a:endParaRPr sz="1400">
              <a:latin typeface="Arial MT"/>
              <a:cs typeface="Arial MT"/>
            </a:endParaRPr>
          </a:p>
          <a:p>
            <a:pPr marL="648970" indent="-335915">
              <a:lnSpc>
                <a:spcPct val="100000"/>
              </a:lnSpc>
              <a:spcBef>
                <a:spcPts val="215"/>
              </a:spcBef>
              <a:buFont typeface="Wingdings"/>
              <a:buChar char=""/>
              <a:tabLst>
                <a:tab pos="648970" algn="l"/>
                <a:tab pos="649605" algn="l"/>
              </a:tabLst>
            </a:pP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18</a:t>
            </a:r>
            <a:r>
              <a:rPr dirty="0" sz="1100" spc="-1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companies</a:t>
            </a:r>
            <a:r>
              <a:rPr dirty="0" sz="1100" spc="-2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are</a:t>
            </a:r>
            <a:r>
              <a:rPr dirty="0" sz="1100" spc="-2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 spc="-5">
                <a:solidFill>
                  <a:srgbClr val="EF8400"/>
                </a:solidFill>
                <a:latin typeface="Arial MT"/>
                <a:cs typeface="Arial MT"/>
              </a:rPr>
              <a:t>worth</a:t>
            </a:r>
            <a:r>
              <a:rPr dirty="0" sz="1100" spc="-2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more</a:t>
            </a:r>
            <a:r>
              <a:rPr dirty="0" sz="1100" spc="-3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than</a:t>
            </a:r>
            <a:r>
              <a:rPr dirty="0" sz="1100" spc="-2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10</a:t>
            </a:r>
            <a:r>
              <a:rPr dirty="0" sz="1100" spc="-1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 spc="-5">
                <a:solidFill>
                  <a:srgbClr val="EF8400"/>
                </a:solidFill>
                <a:latin typeface="Arial MT"/>
                <a:cs typeface="Arial MT"/>
              </a:rPr>
              <a:t>million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Euros</a:t>
            </a:r>
            <a:endParaRPr sz="1100">
              <a:latin typeface="Arial MT"/>
              <a:cs typeface="Arial MT"/>
            </a:endParaRPr>
          </a:p>
          <a:p>
            <a:pPr marL="648970" indent="-335915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648970" algn="l"/>
                <a:tab pos="649605" algn="l"/>
              </a:tabLst>
            </a:pP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6</a:t>
            </a:r>
            <a:r>
              <a:rPr dirty="0" sz="1100" spc="-1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 spc="-5">
                <a:solidFill>
                  <a:srgbClr val="EF8400"/>
                </a:solidFill>
                <a:latin typeface="Arial MT"/>
                <a:cs typeface="Arial MT"/>
              </a:rPr>
              <a:t>entities</a:t>
            </a:r>
            <a:r>
              <a:rPr dirty="0" sz="1100" spc="-2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 spc="-5">
                <a:solidFill>
                  <a:srgbClr val="EF8400"/>
                </a:solidFill>
                <a:latin typeface="Arial MT"/>
                <a:cs typeface="Arial MT"/>
              </a:rPr>
              <a:t>have</a:t>
            </a:r>
            <a:r>
              <a:rPr dirty="0" sz="1100" spc="-1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 spc="-5">
                <a:solidFill>
                  <a:srgbClr val="EF8400"/>
                </a:solidFill>
                <a:latin typeface="Arial MT"/>
                <a:cs typeface="Arial MT"/>
              </a:rPr>
              <a:t>lost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1/3</a:t>
            </a:r>
            <a:r>
              <a:rPr dirty="0" sz="1100" spc="-3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of</a:t>
            </a:r>
            <a:r>
              <a:rPr dirty="0" sz="1100" spc="-2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 spc="-5">
                <a:solidFill>
                  <a:srgbClr val="EF8400"/>
                </a:solidFill>
                <a:latin typeface="Arial MT"/>
                <a:cs typeface="Arial MT"/>
              </a:rPr>
              <a:t>their</a:t>
            </a:r>
            <a:r>
              <a:rPr dirty="0" sz="1100" spc="-1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 spc="-5">
                <a:solidFill>
                  <a:srgbClr val="EF8400"/>
                </a:solidFill>
                <a:latin typeface="Arial MT"/>
                <a:cs typeface="Arial MT"/>
              </a:rPr>
              <a:t>value.</a:t>
            </a:r>
            <a:endParaRPr sz="1100">
              <a:latin typeface="Arial MT"/>
              <a:cs typeface="Arial MT"/>
            </a:endParaRPr>
          </a:p>
          <a:p>
            <a:pPr marL="648970" indent="-335915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648970" algn="l"/>
                <a:tab pos="649605" algn="l"/>
              </a:tabLst>
            </a:pP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7</a:t>
            </a:r>
            <a:r>
              <a:rPr dirty="0" sz="1100" spc="-1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companies</a:t>
            </a:r>
            <a:r>
              <a:rPr dirty="0" sz="1100" spc="-2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 spc="-5">
                <a:solidFill>
                  <a:srgbClr val="EF8400"/>
                </a:solidFill>
                <a:latin typeface="Arial MT"/>
                <a:cs typeface="Arial MT"/>
              </a:rPr>
              <a:t>have</a:t>
            </a:r>
            <a:r>
              <a:rPr dirty="0" sz="1100" spc="-1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 spc="-5">
                <a:solidFill>
                  <a:srgbClr val="EF8400"/>
                </a:solidFill>
                <a:latin typeface="Arial MT"/>
                <a:cs typeface="Arial MT"/>
              </a:rPr>
              <a:t>increased</a:t>
            </a:r>
            <a:r>
              <a:rPr dirty="0" sz="1100" spc="-2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 spc="-5">
                <a:solidFill>
                  <a:srgbClr val="EF8400"/>
                </a:solidFill>
                <a:latin typeface="Arial MT"/>
                <a:cs typeface="Arial MT"/>
              </a:rPr>
              <a:t>their</a:t>
            </a:r>
            <a:r>
              <a:rPr dirty="0" sz="1100" spc="-2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 spc="-5">
                <a:solidFill>
                  <a:srgbClr val="EF8400"/>
                </a:solidFill>
                <a:latin typeface="Arial MT"/>
                <a:cs typeface="Arial MT"/>
              </a:rPr>
              <a:t>value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by</a:t>
            </a:r>
            <a:r>
              <a:rPr dirty="0" sz="1100" spc="-1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50%.</a:t>
            </a:r>
            <a:endParaRPr sz="1100">
              <a:latin typeface="Arial MT"/>
              <a:cs typeface="Arial MT"/>
            </a:endParaRPr>
          </a:p>
          <a:p>
            <a:pPr marL="648970" marR="215900" indent="-33528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648970" algn="l"/>
                <a:tab pos="649605" algn="l"/>
              </a:tabLst>
            </a:pP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6</a:t>
            </a:r>
            <a:r>
              <a:rPr dirty="0" sz="1100" spc="-1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companies</a:t>
            </a:r>
            <a:r>
              <a:rPr dirty="0" sz="1100" spc="-2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 spc="-5">
                <a:solidFill>
                  <a:srgbClr val="EF8400"/>
                </a:solidFill>
                <a:latin typeface="Arial MT"/>
                <a:cs typeface="Arial MT"/>
              </a:rPr>
              <a:t>have</a:t>
            </a:r>
            <a:r>
              <a:rPr dirty="0" sz="1100" spc="-1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 spc="-5">
                <a:solidFill>
                  <a:srgbClr val="EF8400"/>
                </a:solidFill>
                <a:latin typeface="Arial MT"/>
                <a:cs typeface="Arial MT"/>
              </a:rPr>
              <a:t>doubled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 spc="-5">
                <a:solidFill>
                  <a:srgbClr val="EF8400"/>
                </a:solidFill>
                <a:latin typeface="Arial MT"/>
                <a:cs typeface="Arial MT"/>
              </a:rPr>
              <a:t>in</a:t>
            </a:r>
            <a:r>
              <a:rPr dirty="0" sz="1100" spc="-1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 spc="-5">
                <a:solidFill>
                  <a:srgbClr val="EF8400"/>
                </a:solidFill>
                <a:latin typeface="Arial MT"/>
                <a:cs typeface="Arial MT"/>
              </a:rPr>
              <a:t>value</a:t>
            </a:r>
            <a:r>
              <a:rPr dirty="0" sz="1100" spc="1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 spc="-5">
                <a:solidFill>
                  <a:srgbClr val="EF8400"/>
                </a:solidFill>
                <a:latin typeface="Arial MT"/>
                <a:cs typeface="Arial MT"/>
              </a:rPr>
              <a:t>over</a:t>
            </a:r>
            <a:r>
              <a:rPr dirty="0" sz="1100" spc="-2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the</a:t>
            </a:r>
            <a:r>
              <a:rPr dirty="0" sz="1100" spc="-3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 spc="-5">
                <a:solidFill>
                  <a:srgbClr val="EF8400"/>
                </a:solidFill>
                <a:latin typeface="Arial MT"/>
                <a:cs typeface="Arial MT"/>
              </a:rPr>
              <a:t>last</a:t>
            </a:r>
            <a:r>
              <a:rPr dirty="0" sz="1100" spc="-1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4 </a:t>
            </a:r>
            <a:r>
              <a:rPr dirty="0" sz="1100" spc="-29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 spc="-5">
                <a:solidFill>
                  <a:srgbClr val="EF8400"/>
                </a:solidFill>
                <a:latin typeface="Arial MT"/>
                <a:cs typeface="Arial MT"/>
              </a:rPr>
              <a:t>years.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EF8400"/>
              </a:buClr>
              <a:buFont typeface="Wingdings"/>
              <a:buChar char=""/>
            </a:pP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EF8400"/>
              </a:buClr>
              <a:buFont typeface="Wingdings"/>
              <a:buChar char=""/>
            </a:pPr>
            <a:endParaRPr sz="1200">
              <a:latin typeface="Arial MT"/>
              <a:cs typeface="Arial MT"/>
            </a:endParaRPr>
          </a:p>
          <a:p>
            <a:pPr marL="648970" indent="-33591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648970" algn="l"/>
                <a:tab pos="649605" algn="l"/>
              </a:tabLst>
            </a:pPr>
            <a:r>
              <a:rPr dirty="0" sz="1100" spc="-5">
                <a:solidFill>
                  <a:srgbClr val="EF8400"/>
                </a:solidFill>
                <a:latin typeface="Arial MT"/>
                <a:cs typeface="Arial MT"/>
              </a:rPr>
              <a:t>Also</a:t>
            </a:r>
            <a:endParaRPr sz="1100">
              <a:latin typeface="Arial MT"/>
              <a:cs typeface="Arial MT"/>
            </a:endParaRPr>
          </a:p>
          <a:p>
            <a:pPr marL="648970" indent="-335915">
              <a:lnSpc>
                <a:spcPct val="100000"/>
              </a:lnSpc>
              <a:spcBef>
                <a:spcPts val="200"/>
              </a:spcBef>
              <a:buFont typeface="Wingdings"/>
              <a:buChar char=""/>
              <a:tabLst>
                <a:tab pos="648970" algn="l"/>
                <a:tab pos="649605" algn="l"/>
              </a:tabLst>
            </a:pP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28</a:t>
            </a:r>
            <a:r>
              <a:rPr dirty="0" sz="1100" spc="-2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competitors</a:t>
            </a:r>
            <a:r>
              <a:rPr dirty="0" sz="1100" spc="-5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are</a:t>
            </a:r>
            <a:r>
              <a:rPr dirty="0" sz="1100" spc="-3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 spc="-5">
                <a:solidFill>
                  <a:srgbClr val="EF8400"/>
                </a:solidFill>
                <a:latin typeface="Arial MT"/>
                <a:cs typeface="Arial MT"/>
              </a:rPr>
              <a:t>losing</a:t>
            </a:r>
            <a:r>
              <a:rPr dirty="0" sz="1100" spc="-1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money</a:t>
            </a:r>
            <a:endParaRPr sz="1100">
              <a:latin typeface="Arial MT"/>
              <a:cs typeface="Arial MT"/>
            </a:endParaRPr>
          </a:p>
          <a:p>
            <a:pPr marL="648970" indent="-335915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648970" algn="l"/>
                <a:tab pos="649605" algn="l"/>
              </a:tabLst>
            </a:pP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25</a:t>
            </a:r>
            <a:r>
              <a:rPr dirty="0" sz="1100" spc="-1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companies</a:t>
            </a:r>
            <a:r>
              <a:rPr dirty="0" sz="1100" spc="-2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are</a:t>
            </a:r>
            <a:r>
              <a:rPr dirty="0" sz="1100" spc="-2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capturing</a:t>
            </a:r>
            <a:r>
              <a:rPr dirty="0" sz="1100" spc="-3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a</a:t>
            </a:r>
            <a:r>
              <a:rPr dirty="0" sz="1100" spc="-1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 spc="-5">
                <a:solidFill>
                  <a:srgbClr val="EF8400"/>
                </a:solidFill>
                <a:latin typeface="Arial MT"/>
                <a:cs typeface="Arial MT"/>
              </a:rPr>
              <a:t>lot</a:t>
            </a:r>
            <a:r>
              <a:rPr dirty="0" sz="1100" spc="-2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of</a:t>
            </a:r>
            <a:r>
              <a:rPr dirty="0" sz="1100" spc="-2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market</a:t>
            </a:r>
            <a:r>
              <a:rPr dirty="0" sz="1100" spc="-5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share.</a:t>
            </a:r>
            <a:endParaRPr sz="1100">
              <a:latin typeface="Arial MT"/>
              <a:cs typeface="Arial MT"/>
            </a:endParaRPr>
          </a:p>
          <a:p>
            <a:pPr marL="648970" indent="-335915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648970" algn="l"/>
                <a:tab pos="649605" algn="l"/>
              </a:tabLst>
            </a:pP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11</a:t>
            </a:r>
            <a:r>
              <a:rPr dirty="0" sz="1100" spc="-2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companies</a:t>
            </a:r>
            <a:r>
              <a:rPr dirty="0" sz="1100" spc="-2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are</a:t>
            </a:r>
            <a:r>
              <a:rPr dirty="0" sz="1100" spc="-2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the</a:t>
            </a:r>
            <a:r>
              <a:rPr dirty="0" sz="1100" spc="-4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most</a:t>
            </a:r>
            <a:r>
              <a:rPr dirty="0" sz="1100" spc="-3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 spc="-5">
                <a:solidFill>
                  <a:srgbClr val="EF8400"/>
                </a:solidFill>
                <a:latin typeface="Arial MT"/>
                <a:cs typeface="Arial MT"/>
              </a:rPr>
              <a:t>likely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to</a:t>
            </a:r>
            <a:r>
              <a:rPr dirty="0" sz="1100" spc="-4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fail.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EF8400"/>
              </a:buClr>
              <a:buFont typeface="Wingdings"/>
              <a:buChar char=""/>
            </a:pP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EF8400"/>
              </a:buClr>
              <a:buFont typeface="Wingdings"/>
              <a:buChar char=""/>
            </a:pPr>
            <a:endParaRPr sz="1200">
              <a:latin typeface="Arial MT"/>
              <a:cs typeface="Arial MT"/>
            </a:endParaRPr>
          </a:p>
          <a:p>
            <a:pPr marL="648970" indent="-335915">
              <a:lnSpc>
                <a:spcPct val="100000"/>
              </a:lnSpc>
              <a:buFont typeface="Wingdings"/>
              <a:buChar char=""/>
              <a:tabLst>
                <a:tab pos="648970" algn="l"/>
                <a:tab pos="649605" algn="l"/>
              </a:tabLst>
            </a:pP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The</a:t>
            </a:r>
            <a:r>
              <a:rPr dirty="0" sz="1100" spc="-2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average</a:t>
            </a:r>
            <a:r>
              <a:rPr dirty="0" sz="1100" spc="-2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French</a:t>
            </a:r>
            <a:r>
              <a:rPr dirty="0" sz="1100" spc="-3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sector's</a:t>
            </a:r>
            <a:r>
              <a:rPr dirty="0" sz="1100" spc="-4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 spc="-5">
                <a:solidFill>
                  <a:srgbClr val="EF8400"/>
                </a:solidFill>
                <a:latin typeface="Arial MT"/>
                <a:cs typeface="Arial MT"/>
              </a:rPr>
              <a:t>sales</a:t>
            </a:r>
            <a:r>
              <a:rPr dirty="0" sz="1100" spc="-1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 spc="-5">
                <a:solidFill>
                  <a:srgbClr val="EF8400"/>
                </a:solidFill>
                <a:latin typeface="Arial MT"/>
                <a:cs typeface="Arial MT"/>
              </a:rPr>
              <a:t>growth</a:t>
            </a:r>
            <a:r>
              <a:rPr dirty="0" sz="1100" spc="-2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 spc="-5">
                <a:solidFill>
                  <a:srgbClr val="EF8400"/>
                </a:solidFill>
                <a:latin typeface="Arial MT"/>
                <a:cs typeface="Arial MT"/>
              </a:rPr>
              <a:t>is</a:t>
            </a:r>
            <a:r>
              <a:rPr dirty="0" sz="1100" spc="-1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5.5%</a:t>
            </a:r>
            <a:endParaRPr sz="1100">
              <a:latin typeface="Arial MT"/>
              <a:cs typeface="Arial MT"/>
            </a:endParaRPr>
          </a:p>
          <a:p>
            <a:pPr marL="648970" indent="-335915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648970" algn="l"/>
                <a:tab pos="649605" algn="l"/>
              </a:tabLst>
            </a:pPr>
            <a:r>
              <a:rPr dirty="0" sz="1100" spc="-5">
                <a:solidFill>
                  <a:srgbClr val="EF8400"/>
                </a:solidFill>
                <a:latin typeface="Arial MT"/>
                <a:cs typeface="Arial MT"/>
              </a:rPr>
              <a:t>Average</a:t>
            </a:r>
            <a:r>
              <a:rPr dirty="0" sz="1100" spc="-3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profit</a:t>
            </a:r>
            <a:r>
              <a:rPr dirty="0" sz="1100" spc="-45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margin</a:t>
            </a:r>
            <a:r>
              <a:rPr dirty="0" sz="1100" spc="-50">
                <a:solidFill>
                  <a:srgbClr val="EF8400"/>
                </a:solidFill>
                <a:latin typeface="Arial MT"/>
                <a:cs typeface="Arial MT"/>
              </a:rPr>
              <a:t> </a:t>
            </a:r>
            <a:r>
              <a:rPr dirty="0" sz="1100" spc="-5">
                <a:solidFill>
                  <a:srgbClr val="EF8400"/>
                </a:solidFill>
                <a:latin typeface="Arial MT"/>
                <a:cs typeface="Arial MT"/>
              </a:rPr>
              <a:t>is</a:t>
            </a:r>
            <a:r>
              <a:rPr dirty="0" sz="1100">
                <a:solidFill>
                  <a:srgbClr val="EF8400"/>
                </a:solidFill>
                <a:latin typeface="Arial MT"/>
                <a:cs typeface="Arial MT"/>
              </a:rPr>
              <a:t> 3,8%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5041" y="2415920"/>
            <a:ext cx="178308" cy="21336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5041" y="2844164"/>
            <a:ext cx="178308" cy="2133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5041" y="3273933"/>
            <a:ext cx="178308" cy="21336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5041" y="3703701"/>
            <a:ext cx="178308" cy="21336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5041" y="4131945"/>
            <a:ext cx="178308" cy="21336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5041" y="4561713"/>
            <a:ext cx="178308" cy="21336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5041" y="4991480"/>
            <a:ext cx="178308" cy="21336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5041" y="5419788"/>
            <a:ext cx="178308" cy="213359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782955">
              <a:lnSpc>
                <a:spcPct val="117300"/>
              </a:lnSpc>
              <a:spcBef>
                <a:spcPts val="90"/>
              </a:spcBef>
              <a:tabLst>
                <a:tab pos="835660" algn="l"/>
              </a:tabLst>
            </a:pPr>
            <a:r>
              <a:rPr dirty="0" spc="-5"/>
              <a:t>Excelya</a:t>
            </a:r>
            <a:r>
              <a:rPr dirty="0" spc="-60"/>
              <a:t> </a:t>
            </a:r>
            <a:r>
              <a:rPr dirty="0" spc="-215"/>
              <a:t>~40M€ </a:t>
            </a:r>
            <a:r>
              <a:rPr dirty="0" spc="-650"/>
              <a:t> </a:t>
            </a:r>
            <a:r>
              <a:rPr dirty="0"/>
              <a:t>AIXIAL </a:t>
            </a:r>
            <a:r>
              <a:rPr dirty="0" spc="-215"/>
              <a:t>~37M€ </a:t>
            </a:r>
            <a:r>
              <a:rPr dirty="0" spc="-210"/>
              <a:t> </a:t>
            </a:r>
            <a:r>
              <a:rPr dirty="0" spc="-50"/>
              <a:t>ICTA	</a:t>
            </a:r>
            <a:r>
              <a:rPr dirty="0" spc="-215"/>
              <a:t>~10M€</a:t>
            </a:r>
          </a:p>
          <a:p>
            <a:pPr marL="12700" marR="495300">
              <a:lnSpc>
                <a:spcPct val="117100"/>
              </a:lnSpc>
              <a:spcBef>
                <a:spcPts val="15"/>
              </a:spcBef>
            </a:pPr>
            <a:r>
              <a:rPr dirty="0" spc="-5"/>
              <a:t>MultiHealth</a:t>
            </a:r>
            <a:r>
              <a:rPr dirty="0" spc="-45"/>
              <a:t> </a:t>
            </a:r>
            <a:r>
              <a:rPr dirty="0" spc="-270"/>
              <a:t>~8M€ </a:t>
            </a:r>
            <a:r>
              <a:rPr dirty="0" spc="-650"/>
              <a:t> </a:t>
            </a:r>
            <a:r>
              <a:rPr dirty="0" spc="-10"/>
              <a:t>Axonal</a:t>
            </a:r>
            <a:r>
              <a:rPr dirty="0" spc="10"/>
              <a:t> </a:t>
            </a:r>
            <a:r>
              <a:rPr dirty="0" spc="-270"/>
              <a:t>~5M€</a:t>
            </a: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pc="-5"/>
              <a:t>Euraxi</a:t>
            </a:r>
            <a:r>
              <a:rPr dirty="0" spc="-30"/>
              <a:t> </a:t>
            </a:r>
            <a:r>
              <a:rPr dirty="0" spc="-5"/>
              <a:t>Pharma</a:t>
            </a:r>
            <a:r>
              <a:rPr dirty="0" spc="-35"/>
              <a:t> </a:t>
            </a:r>
            <a:r>
              <a:rPr dirty="0" spc="-270"/>
              <a:t>~4M€ </a:t>
            </a:r>
            <a:r>
              <a:rPr dirty="0" spc="-650"/>
              <a:t> </a:t>
            </a:r>
            <a:r>
              <a:rPr dirty="0" spc="-75"/>
              <a:t>RCTs</a:t>
            </a:r>
            <a:r>
              <a:rPr dirty="0" spc="-5"/>
              <a:t> </a:t>
            </a:r>
            <a:r>
              <a:rPr dirty="0" spc="-185"/>
              <a:t>~3,8M€ </a:t>
            </a:r>
            <a:r>
              <a:rPr dirty="0" spc="-180"/>
              <a:t> </a:t>
            </a:r>
            <a:r>
              <a:rPr dirty="0" spc="-5"/>
              <a:t>Clinsearch</a:t>
            </a:r>
            <a:r>
              <a:rPr dirty="0" spc="5"/>
              <a:t> </a:t>
            </a:r>
            <a:r>
              <a:rPr dirty="0" spc="-180"/>
              <a:t>~3,3M€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3981577" y="2307335"/>
            <a:ext cx="6261735" cy="4542790"/>
            <a:chOff x="3981577" y="2307335"/>
            <a:chExt cx="6261735" cy="454279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87128" y="3163823"/>
              <a:ext cx="446531" cy="4465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74936" y="3553967"/>
              <a:ext cx="455675" cy="45567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49028" y="2307335"/>
              <a:ext cx="455675" cy="4572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76460" y="2738627"/>
              <a:ext cx="457200" cy="4572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90176" y="3973067"/>
              <a:ext cx="445007" cy="44653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90176" y="4459223"/>
              <a:ext cx="445007" cy="44500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97796" y="5295900"/>
              <a:ext cx="445007" cy="44500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90176" y="4841747"/>
              <a:ext cx="445007" cy="44500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981577" y="5698845"/>
              <a:ext cx="6224905" cy="1151255"/>
            </a:xfrm>
            <a:custGeom>
              <a:avLst/>
              <a:gdLst/>
              <a:ahLst/>
              <a:cxnLst/>
              <a:rect l="l" t="t" r="r" b="b"/>
              <a:pathLst>
                <a:path w="6224905" h="1151254">
                  <a:moveTo>
                    <a:pt x="5854446" y="0"/>
                  </a:moveTo>
                  <a:lnTo>
                    <a:pt x="5872988" y="166560"/>
                  </a:lnTo>
                  <a:lnTo>
                    <a:pt x="0" y="818057"/>
                  </a:lnTo>
                  <a:lnTo>
                    <a:pt x="36957" y="1151180"/>
                  </a:lnTo>
                  <a:lnTo>
                    <a:pt x="5909945" y="499681"/>
                  </a:lnTo>
                  <a:lnTo>
                    <a:pt x="5928359" y="666241"/>
                  </a:lnTo>
                  <a:lnTo>
                    <a:pt x="6224524" y="296176"/>
                  </a:lnTo>
                  <a:lnTo>
                    <a:pt x="585444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63491" y="6054877"/>
              <a:ext cx="5015888" cy="6911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7701" y="177164"/>
            <a:ext cx="7287259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Once</a:t>
            </a:r>
            <a:r>
              <a:rPr dirty="0" sz="4400" spc="-15"/>
              <a:t> </a:t>
            </a:r>
            <a:r>
              <a:rPr dirty="0" sz="4400" spc="-5"/>
              <a:t>Upon </a:t>
            </a:r>
            <a:r>
              <a:rPr dirty="0" sz="4400"/>
              <a:t>A</a:t>
            </a:r>
            <a:r>
              <a:rPr dirty="0" sz="4400" spc="-30"/>
              <a:t> </a:t>
            </a:r>
            <a:r>
              <a:rPr dirty="0" sz="4400"/>
              <a:t>Time</a:t>
            </a:r>
            <a:r>
              <a:rPr dirty="0" sz="4400" spc="-25"/>
              <a:t> </a:t>
            </a:r>
            <a:r>
              <a:rPr dirty="0" sz="4400" spc="-20"/>
              <a:t>Popsi</a:t>
            </a:r>
            <a:r>
              <a:rPr dirty="0" sz="4400" spc="-35"/>
              <a:t> </a:t>
            </a:r>
            <a:r>
              <a:rPr dirty="0" sz="4400"/>
              <a:t>Cube…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1548383" y="3643884"/>
            <a:ext cx="8918575" cy="436245"/>
            <a:chOff x="1548383" y="3643884"/>
            <a:chExt cx="8918575" cy="436245"/>
          </a:xfrm>
        </p:grpSpPr>
        <p:sp>
          <p:nvSpPr>
            <p:cNvPr id="4" name="object 4"/>
            <p:cNvSpPr/>
            <p:nvPr/>
          </p:nvSpPr>
          <p:spPr>
            <a:xfrm>
              <a:off x="1548383" y="3802380"/>
              <a:ext cx="8918575" cy="86995"/>
            </a:xfrm>
            <a:custGeom>
              <a:avLst/>
              <a:gdLst/>
              <a:ahLst/>
              <a:cxnLst/>
              <a:rect l="l" t="t" r="r" b="b"/>
              <a:pathLst>
                <a:path w="8918575" h="86995">
                  <a:moveTo>
                    <a:pt x="8911971" y="0"/>
                  </a:moveTo>
                  <a:lnTo>
                    <a:pt x="6477" y="0"/>
                  </a:lnTo>
                  <a:lnTo>
                    <a:pt x="0" y="6477"/>
                  </a:lnTo>
                  <a:lnTo>
                    <a:pt x="0" y="14478"/>
                  </a:lnTo>
                  <a:lnTo>
                    <a:pt x="0" y="80391"/>
                  </a:lnTo>
                  <a:lnTo>
                    <a:pt x="6477" y="86868"/>
                  </a:lnTo>
                  <a:lnTo>
                    <a:pt x="8911971" y="86868"/>
                  </a:lnTo>
                  <a:lnTo>
                    <a:pt x="8918448" y="80391"/>
                  </a:lnTo>
                  <a:lnTo>
                    <a:pt x="8918448" y="6477"/>
                  </a:lnTo>
                  <a:lnTo>
                    <a:pt x="8911971" y="0"/>
                  </a:lnTo>
                  <a:close/>
                </a:path>
              </a:pathLst>
            </a:custGeom>
            <a:solidFill>
              <a:srgbClr val="E2D1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23643" y="3643884"/>
              <a:ext cx="387350" cy="424180"/>
            </a:xfrm>
            <a:custGeom>
              <a:avLst/>
              <a:gdLst/>
              <a:ahLst/>
              <a:cxnLst/>
              <a:rect l="l" t="t" r="r" b="b"/>
              <a:pathLst>
                <a:path w="387350" h="424179">
                  <a:moveTo>
                    <a:pt x="193548" y="0"/>
                  </a:moveTo>
                  <a:lnTo>
                    <a:pt x="149156" y="5596"/>
                  </a:lnTo>
                  <a:lnTo>
                    <a:pt x="108412" y="21535"/>
                  </a:lnTo>
                  <a:lnTo>
                    <a:pt x="72476" y="46546"/>
                  </a:lnTo>
                  <a:lnTo>
                    <a:pt x="42507" y="79354"/>
                  </a:lnTo>
                  <a:lnTo>
                    <a:pt x="19665" y="118687"/>
                  </a:lnTo>
                  <a:lnTo>
                    <a:pt x="5109" y="163272"/>
                  </a:lnTo>
                  <a:lnTo>
                    <a:pt x="0" y="211836"/>
                  </a:lnTo>
                  <a:lnTo>
                    <a:pt x="5109" y="260399"/>
                  </a:lnTo>
                  <a:lnTo>
                    <a:pt x="19665" y="304984"/>
                  </a:lnTo>
                  <a:lnTo>
                    <a:pt x="42507" y="344317"/>
                  </a:lnTo>
                  <a:lnTo>
                    <a:pt x="72476" y="377125"/>
                  </a:lnTo>
                  <a:lnTo>
                    <a:pt x="108412" y="402136"/>
                  </a:lnTo>
                  <a:lnTo>
                    <a:pt x="149156" y="418075"/>
                  </a:lnTo>
                  <a:lnTo>
                    <a:pt x="193548" y="423672"/>
                  </a:lnTo>
                  <a:lnTo>
                    <a:pt x="237939" y="418075"/>
                  </a:lnTo>
                  <a:lnTo>
                    <a:pt x="278683" y="402136"/>
                  </a:lnTo>
                  <a:lnTo>
                    <a:pt x="314619" y="377125"/>
                  </a:lnTo>
                  <a:lnTo>
                    <a:pt x="344588" y="344317"/>
                  </a:lnTo>
                  <a:lnTo>
                    <a:pt x="367430" y="304984"/>
                  </a:lnTo>
                  <a:lnTo>
                    <a:pt x="381986" y="260399"/>
                  </a:lnTo>
                  <a:lnTo>
                    <a:pt x="387095" y="211836"/>
                  </a:lnTo>
                  <a:lnTo>
                    <a:pt x="381986" y="163272"/>
                  </a:lnTo>
                  <a:lnTo>
                    <a:pt x="367430" y="118687"/>
                  </a:lnTo>
                  <a:lnTo>
                    <a:pt x="344588" y="79354"/>
                  </a:lnTo>
                  <a:lnTo>
                    <a:pt x="314619" y="46546"/>
                  </a:lnTo>
                  <a:lnTo>
                    <a:pt x="278683" y="21535"/>
                  </a:lnTo>
                  <a:lnTo>
                    <a:pt x="237939" y="5596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6800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5831" y="3753612"/>
              <a:ext cx="175260" cy="1920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96184" y="3656076"/>
              <a:ext cx="1126490" cy="424180"/>
            </a:xfrm>
            <a:custGeom>
              <a:avLst/>
              <a:gdLst/>
              <a:ahLst/>
              <a:cxnLst/>
              <a:rect l="l" t="t" r="r" b="b"/>
              <a:pathLst>
                <a:path w="1126489" h="424179">
                  <a:moveTo>
                    <a:pt x="385572" y="211836"/>
                  </a:moveTo>
                  <a:lnTo>
                    <a:pt x="380466" y="163283"/>
                  </a:lnTo>
                  <a:lnTo>
                    <a:pt x="365963" y="118694"/>
                  </a:lnTo>
                  <a:lnTo>
                    <a:pt x="343192" y="79362"/>
                  </a:lnTo>
                  <a:lnTo>
                    <a:pt x="313334" y="46558"/>
                  </a:lnTo>
                  <a:lnTo>
                    <a:pt x="277545" y="21539"/>
                  </a:lnTo>
                  <a:lnTo>
                    <a:pt x="236969" y="5600"/>
                  </a:lnTo>
                  <a:lnTo>
                    <a:pt x="192786" y="0"/>
                  </a:lnTo>
                  <a:lnTo>
                    <a:pt x="148590" y="5600"/>
                  </a:lnTo>
                  <a:lnTo>
                    <a:pt x="108013" y="21539"/>
                  </a:lnTo>
                  <a:lnTo>
                    <a:pt x="72224" y="46558"/>
                  </a:lnTo>
                  <a:lnTo>
                    <a:pt x="42367" y="79362"/>
                  </a:lnTo>
                  <a:lnTo>
                    <a:pt x="19596" y="118694"/>
                  </a:lnTo>
                  <a:lnTo>
                    <a:pt x="5092" y="163283"/>
                  </a:lnTo>
                  <a:lnTo>
                    <a:pt x="0" y="211836"/>
                  </a:lnTo>
                  <a:lnTo>
                    <a:pt x="5092" y="260400"/>
                  </a:lnTo>
                  <a:lnTo>
                    <a:pt x="19596" y="304990"/>
                  </a:lnTo>
                  <a:lnTo>
                    <a:pt x="42367" y="344322"/>
                  </a:lnTo>
                  <a:lnTo>
                    <a:pt x="72224" y="377126"/>
                  </a:lnTo>
                  <a:lnTo>
                    <a:pt x="108013" y="402145"/>
                  </a:lnTo>
                  <a:lnTo>
                    <a:pt x="148590" y="418084"/>
                  </a:lnTo>
                  <a:lnTo>
                    <a:pt x="192786" y="423672"/>
                  </a:lnTo>
                  <a:lnTo>
                    <a:pt x="236969" y="418084"/>
                  </a:lnTo>
                  <a:lnTo>
                    <a:pt x="277545" y="402145"/>
                  </a:lnTo>
                  <a:lnTo>
                    <a:pt x="313334" y="377126"/>
                  </a:lnTo>
                  <a:lnTo>
                    <a:pt x="343192" y="344322"/>
                  </a:lnTo>
                  <a:lnTo>
                    <a:pt x="365963" y="304990"/>
                  </a:lnTo>
                  <a:lnTo>
                    <a:pt x="380466" y="260400"/>
                  </a:lnTo>
                  <a:lnTo>
                    <a:pt x="385572" y="211836"/>
                  </a:lnTo>
                  <a:close/>
                </a:path>
                <a:path w="1126489" h="424179">
                  <a:moveTo>
                    <a:pt x="1126236" y="211836"/>
                  </a:moveTo>
                  <a:lnTo>
                    <a:pt x="1121130" y="163283"/>
                  </a:lnTo>
                  <a:lnTo>
                    <a:pt x="1106627" y="118694"/>
                  </a:lnTo>
                  <a:lnTo>
                    <a:pt x="1083856" y="79362"/>
                  </a:lnTo>
                  <a:lnTo>
                    <a:pt x="1053998" y="46558"/>
                  </a:lnTo>
                  <a:lnTo>
                    <a:pt x="1018209" y="21539"/>
                  </a:lnTo>
                  <a:lnTo>
                    <a:pt x="977633" y="5600"/>
                  </a:lnTo>
                  <a:lnTo>
                    <a:pt x="933450" y="0"/>
                  </a:lnTo>
                  <a:lnTo>
                    <a:pt x="889254" y="5600"/>
                  </a:lnTo>
                  <a:lnTo>
                    <a:pt x="848677" y="21539"/>
                  </a:lnTo>
                  <a:lnTo>
                    <a:pt x="812888" y="46558"/>
                  </a:lnTo>
                  <a:lnTo>
                    <a:pt x="783031" y="79362"/>
                  </a:lnTo>
                  <a:lnTo>
                    <a:pt x="760260" y="118694"/>
                  </a:lnTo>
                  <a:lnTo>
                    <a:pt x="745756" y="163283"/>
                  </a:lnTo>
                  <a:lnTo>
                    <a:pt x="740664" y="211836"/>
                  </a:lnTo>
                  <a:lnTo>
                    <a:pt x="745756" y="260400"/>
                  </a:lnTo>
                  <a:lnTo>
                    <a:pt x="760260" y="304990"/>
                  </a:lnTo>
                  <a:lnTo>
                    <a:pt x="783031" y="344322"/>
                  </a:lnTo>
                  <a:lnTo>
                    <a:pt x="812888" y="377126"/>
                  </a:lnTo>
                  <a:lnTo>
                    <a:pt x="848677" y="402145"/>
                  </a:lnTo>
                  <a:lnTo>
                    <a:pt x="889254" y="418084"/>
                  </a:lnTo>
                  <a:lnTo>
                    <a:pt x="933450" y="423672"/>
                  </a:lnTo>
                  <a:lnTo>
                    <a:pt x="977633" y="418084"/>
                  </a:lnTo>
                  <a:lnTo>
                    <a:pt x="1018209" y="402145"/>
                  </a:lnTo>
                  <a:lnTo>
                    <a:pt x="1053998" y="377126"/>
                  </a:lnTo>
                  <a:lnTo>
                    <a:pt x="1083856" y="344322"/>
                  </a:lnTo>
                  <a:lnTo>
                    <a:pt x="1106627" y="304990"/>
                  </a:lnTo>
                  <a:lnTo>
                    <a:pt x="1121130" y="260400"/>
                  </a:lnTo>
                  <a:lnTo>
                    <a:pt x="1126236" y="211836"/>
                  </a:lnTo>
                  <a:close/>
                </a:path>
              </a:pathLst>
            </a:custGeom>
            <a:solidFill>
              <a:srgbClr val="6800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7511" y="3753612"/>
              <a:ext cx="175260" cy="1920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7863" y="3753612"/>
              <a:ext cx="175260" cy="1920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538216" y="3656076"/>
              <a:ext cx="386080" cy="424180"/>
            </a:xfrm>
            <a:custGeom>
              <a:avLst/>
              <a:gdLst/>
              <a:ahLst/>
              <a:cxnLst/>
              <a:rect l="l" t="t" r="r" b="b"/>
              <a:pathLst>
                <a:path w="386079" h="424179">
                  <a:moveTo>
                    <a:pt x="192786" y="0"/>
                  </a:moveTo>
                  <a:lnTo>
                    <a:pt x="148596" y="5596"/>
                  </a:lnTo>
                  <a:lnTo>
                    <a:pt x="108024" y="21535"/>
                  </a:lnTo>
                  <a:lnTo>
                    <a:pt x="72227" y="46546"/>
                  </a:lnTo>
                  <a:lnTo>
                    <a:pt x="42367" y="79354"/>
                  </a:lnTo>
                  <a:lnTo>
                    <a:pt x="19603" y="118687"/>
                  </a:lnTo>
                  <a:lnTo>
                    <a:pt x="5094" y="163272"/>
                  </a:lnTo>
                  <a:lnTo>
                    <a:pt x="0" y="211836"/>
                  </a:lnTo>
                  <a:lnTo>
                    <a:pt x="5094" y="260399"/>
                  </a:lnTo>
                  <a:lnTo>
                    <a:pt x="19603" y="304984"/>
                  </a:lnTo>
                  <a:lnTo>
                    <a:pt x="42367" y="344317"/>
                  </a:lnTo>
                  <a:lnTo>
                    <a:pt x="72227" y="377125"/>
                  </a:lnTo>
                  <a:lnTo>
                    <a:pt x="108024" y="402136"/>
                  </a:lnTo>
                  <a:lnTo>
                    <a:pt x="148596" y="418075"/>
                  </a:lnTo>
                  <a:lnTo>
                    <a:pt x="192786" y="423672"/>
                  </a:lnTo>
                  <a:lnTo>
                    <a:pt x="236975" y="418075"/>
                  </a:lnTo>
                  <a:lnTo>
                    <a:pt x="277547" y="402136"/>
                  </a:lnTo>
                  <a:lnTo>
                    <a:pt x="313344" y="377125"/>
                  </a:lnTo>
                  <a:lnTo>
                    <a:pt x="343204" y="344317"/>
                  </a:lnTo>
                  <a:lnTo>
                    <a:pt x="365968" y="304984"/>
                  </a:lnTo>
                  <a:lnTo>
                    <a:pt x="380477" y="260399"/>
                  </a:lnTo>
                  <a:lnTo>
                    <a:pt x="385572" y="211836"/>
                  </a:lnTo>
                  <a:lnTo>
                    <a:pt x="380477" y="163272"/>
                  </a:lnTo>
                  <a:lnTo>
                    <a:pt x="365968" y="118687"/>
                  </a:lnTo>
                  <a:lnTo>
                    <a:pt x="343204" y="79354"/>
                  </a:lnTo>
                  <a:lnTo>
                    <a:pt x="313344" y="46546"/>
                  </a:lnTo>
                  <a:lnTo>
                    <a:pt x="277547" y="21535"/>
                  </a:lnTo>
                  <a:lnTo>
                    <a:pt x="236975" y="5596"/>
                  </a:lnTo>
                  <a:lnTo>
                    <a:pt x="192786" y="0"/>
                  </a:lnTo>
                  <a:close/>
                </a:path>
              </a:pathLst>
            </a:custGeom>
            <a:solidFill>
              <a:srgbClr val="6800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9231" y="3753612"/>
              <a:ext cx="176784" cy="1920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8880" y="3753612"/>
              <a:ext cx="175260" cy="1920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3" y="3753612"/>
              <a:ext cx="176784" cy="1920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869936" y="3643884"/>
              <a:ext cx="387350" cy="424180"/>
            </a:xfrm>
            <a:custGeom>
              <a:avLst/>
              <a:gdLst/>
              <a:ahLst/>
              <a:cxnLst/>
              <a:rect l="l" t="t" r="r" b="b"/>
              <a:pathLst>
                <a:path w="387350" h="424179">
                  <a:moveTo>
                    <a:pt x="193548" y="0"/>
                  </a:moveTo>
                  <a:lnTo>
                    <a:pt x="149156" y="5596"/>
                  </a:lnTo>
                  <a:lnTo>
                    <a:pt x="108412" y="21535"/>
                  </a:lnTo>
                  <a:lnTo>
                    <a:pt x="72476" y="46546"/>
                  </a:lnTo>
                  <a:lnTo>
                    <a:pt x="42507" y="79354"/>
                  </a:lnTo>
                  <a:lnTo>
                    <a:pt x="19665" y="118687"/>
                  </a:lnTo>
                  <a:lnTo>
                    <a:pt x="5109" y="163272"/>
                  </a:lnTo>
                  <a:lnTo>
                    <a:pt x="0" y="211836"/>
                  </a:lnTo>
                  <a:lnTo>
                    <a:pt x="5109" y="260399"/>
                  </a:lnTo>
                  <a:lnTo>
                    <a:pt x="19665" y="304984"/>
                  </a:lnTo>
                  <a:lnTo>
                    <a:pt x="42507" y="344317"/>
                  </a:lnTo>
                  <a:lnTo>
                    <a:pt x="72476" y="377125"/>
                  </a:lnTo>
                  <a:lnTo>
                    <a:pt x="108412" y="402136"/>
                  </a:lnTo>
                  <a:lnTo>
                    <a:pt x="149156" y="418075"/>
                  </a:lnTo>
                  <a:lnTo>
                    <a:pt x="193548" y="423672"/>
                  </a:lnTo>
                  <a:lnTo>
                    <a:pt x="237939" y="418075"/>
                  </a:lnTo>
                  <a:lnTo>
                    <a:pt x="278683" y="402136"/>
                  </a:lnTo>
                  <a:lnTo>
                    <a:pt x="314619" y="377125"/>
                  </a:lnTo>
                  <a:lnTo>
                    <a:pt x="344588" y="344317"/>
                  </a:lnTo>
                  <a:lnTo>
                    <a:pt x="367430" y="304984"/>
                  </a:lnTo>
                  <a:lnTo>
                    <a:pt x="381986" y="260399"/>
                  </a:lnTo>
                  <a:lnTo>
                    <a:pt x="387096" y="211836"/>
                  </a:lnTo>
                  <a:lnTo>
                    <a:pt x="381986" y="163272"/>
                  </a:lnTo>
                  <a:lnTo>
                    <a:pt x="367430" y="118687"/>
                  </a:lnTo>
                  <a:lnTo>
                    <a:pt x="344588" y="79354"/>
                  </a:lnTo>
                  <a:lnTo>
                    <a:pt x="314619" y="46546"/>
                  </a:lnTo>
                  <a:lnTo>
                    <a:pt x="278683" y="21535"/>
                  </a:lnTo>
                  <a:lnTo>
                    <a:pt x="237939" y="5596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6800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12124" y="3758184"/>
              <a:ext cx="175259" cy="19354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760347" y="3753739"/>
            <a:ext cx="3124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2004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38094" y="3753739"/>
            <a:ext cx="3124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2006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80790" y="3757625"/>
            <a:ext cx="31242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2007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76061" y="3745484"/>
            <a:ext cx="3124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2010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08163" y="3745484"/>
            <a:ext cx="3124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2014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17497" y="4508703"/>
            <a:ext cx="120078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Popsi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68007E"/>
                </a:solidFill>
                <a:latin typeface="Calibri"/>
                <a:cs typeface="Calibri"/>
              </a:rPr>
              <a:t>Cube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68007E"/>
                </a:solidFill>
                <a:latin typeface="Calibri"/>
                <a:cs typeface="Calibri"/>
              </a:rPr>
              <a:t>was </a:t>
            </a:r>
            <a:r>
              <a:rPr dirty="0" sz="1200" spc="-26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68007E"/>
                </a:solidFill>
                <a:latin typeface="Calibri"/>
                <a:cs typeface="Calibri"/>
              </a:rPr>
              <a:t>founded and 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still 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is </a:t>
            </a:r>
            <a:r>
              <a:rPr dirty="0" sz="1200" spc="-26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68007E"/>
                </a:solidFill>
                <a:latin typeface="Calibri"/>
                <a:cs typeface="Calibri"/>
              </a:rPr>
              <a:t>headquartered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15">
                <a:solidFill>
                  <a:srgbClr val="68007E"/>
                </a:solidFill>
                <a:latin typeface="Calibri"/>
                <a:cs typeface="Calibri"/>
              </a:rPr>
              <a:t>in </a:t>
            </a:r>
            <a:r>
              <a:rPr dirty="0" sz="1200" spc="-1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EF8400"/>
                </a:solidFill>
                <a:latin typeface="Calibri"/>
                <a:cs typeface="Calibri"/>
              </a:rPr>
              <a:t>France</a:t>
            </a:r>
            <a:r>
              <a:rPr dirty="0" sz="1200" spc="-60" b="1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(Paris</a:t>
            </a:r>
            <a:r>
              <a:rPr dirty="0" sz="1200" spc="-4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Area)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70404" y="4509515"/>
            <a:ext cx="530351" cy="822960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1915667" y="4061459"/>
            <a:ext cx="1905" cy="400050"/>
          </a:xfrm>
          <a:custGeom>
            <a:avLst/>
            <a:gdLst/>
            <a:ahLst/>
            <a:cxnLst/>
            <a:rect l="l" t="t" r="r" b="b"/>
            <a:pathLst>
              <a:path w="1905" h="400050">
                <a:moveTo>
                  <a:pt x="1396" y="399922"/>
                </a:moveTo>
                <a:lnTo>
                  <a:pt x="0" y="0"/>
                </a:lnTo>
              </a:path>
            </a:pathLst>
          </a:custGeom>
          <a:ln w="9524">
            <a:solidFill>
              <a:srgbClr val="68007E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40423" y="5071871"/>
            <a:ext cx="446531" cy="550163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236845" y="4466335"/>
            <a:ext cx="1095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8159" algn="l"/>
              </a:tabLst>
            </a:pP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T</a:t>
            </a:r>
            <a:r>
              <a:rPr dirty="0" sz="1200" spc="5">
                <a:solidFill>
                  <a:srgbClr val="68007E"/>
                </a:solidFill>
                <a:latin typeface="Calibri"/>
                <a:cs typeface="Calibri"/>
              </a:rPr>
              <a:t>h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e	</a:t>
            </a:r>
            <a:r>
              <a:rPr dirty="0" sz="1200" spc="-20">
                <a:solidFill>
                  <a:srgbClr val="68007E"/>
                </a:solidFill>
                <a:latin typeface="Calibri"/>
                <a:cs typeface="Calibri"/>
              </a:rPr>
              <a:t>c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o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mp</a:t>
            </a:r>
            <a:r>
              <a:rPr dirty="0" sz="1200" spc="-15">
                <a:solidFill>
                  <a:srgbClr val="68007E"/>
                </a:solidFill>
                <a:latin typeface="Calibri"/>
                <a:cs typeface="Calibri"/>
              </a:rPr>
              <a:t>a</a:t>
            </a:r>
            <a:r>
              <a:rPr dirty="0" sz="1200" spc="-20">
                <a:solidFill>
                  <a:srgbClr val="68007E"/>
                </a:solidFill>
                <a:latin typeface="Calibri"/>
                <a:cs typeface="Calibri"/>
              </a:rPr>
              <a:t>n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36845" y="4649216"/>
            <a:ext cx="10953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24485" algn="l"/>
                <a:tab pos="934085" algn="l"/>
              </a:tabLst>
            </a:pPr>
            <a:r>
              <a:rPr dirty="0" sz="1200" spc="-10">
                <a:solidFill>
                  <a:srgbClr val="68007E"/>
                </a:solidFill>
                <a:latin typeface="Calibri"/>
                <a:cs typeface="Calibri"/>
              </a:rPr>
              <a:t>internationalizes 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i</a:t>
            </a:r>
            <a:r>
              <a:rPr dirty="0" sz="1200" spc="5">
                <a:solidFill>
                  <a:srgbClr val="68007E"/>
                </a:solidFill>
                <a:latin typeface="Calibri"/>
                <a:cs typeface="Calibri"/>
              </a:rPr>
              <a:t>t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s	act</a:t>
            </a:r>
            <a:r>
              <a:rPr dirty="0" sz="1200" spc="-15">
                <a:solidFill>
                  <a:srgbClr val="68007E"/>
                </a:solidFill>
                <a:latin typeface="Calibri"/>
                <a:cs typeface="Calibri"/>
              </a:rPr>
              <a:t>i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vi</a:t>
            </a:r>
            <a:r>
              <a:rPr dirty="0" sz="1200" spc="-10">
                <a:solidFill>
                  <a:srgbClr val="68007E"/>
                </a:solidFill>
                <a:latin typeface="Calibri"/>
                <a:cs typeface="Calibri"/>
              </a:rPr>
              <a:t>t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y	</a:t>
            </a:r>
            <a:r>
              <a:rPr dirty="0" sz="1200" spc="-10">
                <a:solidFill>
                  <a:srgbClr val="68007E"/>
                </a:solidFill>
                <a:latin typeface="Calibri"/>
                <a:cs typeface="Calibri"/>
              </a:rPr>
              <a:t>by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36845" y="5014976"/>
            <a:ext cx="109347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67740" algn="l"/>
              </a:tabLst>
            </a:pP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opening 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s</a:t>
            </a:r>
            <a:r>
              <a:rPr dirty="0" sz="1200" spc="-10">
                <a:solidFill>
                  <a:srgbClr val="68007E"/>
                </a:solidFill>
                <a:latin typeface="Calibri"/>
                <a:cs typeface="Calibri"/>
              </a:rPr>
              <a:t>u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b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s</a:t>
            </a:r>
            <a:r>
              <a:rPr dirty="0" sz="1200" spc="-15">
                <a:solidFill>
                  <a:srgbClr val="68007E"/>
                </a:solidFill>
                <a:latin typeface="Calibri"/>
                <a:cs typeface="Calibri"/>
              </a:rPr>
              <a:t>i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di</a:t>
            </a:r>
            <a:r>
              <a:rPr dirty="0" sz="1200" spc="-15">
                <a:solidFill>
                  <a:srgbClr val="68007E"/>
                </a:solidFill>
                <a:latin typeface="Calibri"/>
                <a:cs typeface="Calibri"/>
              </a:rPr>
              <a:t>a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ries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	</a:t>
            </a:r>
            <a:r>
              <a:rPr dirty="0" sz="1200" spc="-15">
                <a:solidFill>
                  <a:srgbClr val="68007E"/>
                </a:solidFill>
                <a:latin typeface="Calibri"/>
                <a:cs typeface="Calibri"/>
              </a:rPr>
              <a:t>in  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the</a:t>
            </a:r>
            <a:r>
              <a:rPr dirty="0" sz="1200" spc="-2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EF8400"/>
                </a:solidFill>
                <a:latin typeface="Calibri"/>
                <a:cs typeface="Calibri"/>
              </a:rPr>
              <a:t>USA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60235" y="4515611"/>
            <a:ext cx="364236" cy="505968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5723953" y="4053649"/>
            <a:ext cx="3475354" cy="1417955"/>
            <a:chOff x="5723953" y="4053649"/>
            <a:chExt cx="3475354" cy="1417955"/>
          </a:xfrm>
        </p:grpSpPr>
        <p:sp>
          <p:nvSpPr>
            <p:cNvPr id="30" name="object 30"/>
            <p:cNvSpPr/>
            <p:nvPr/>
          </p:nvSpPr>
          <p:spPr>
            <a:xfrm>
              <a:off x="5728715" y="4058411"/>
              <a:ext cx="1905" cy="400050"/>
            </a:xfrm>
            <a:custGeom>
              <a:avLst/>
              <a:gdLst/>
              <a:ahLst/>
              <a:cxnLst/>
              <a:rect l="l" t="t" r="r" b="b"/>
              <a:pathLst>
                <a:path w="1904" h="400050">
                  <a:moveTo>
                    <a:pt x="1397" y="39992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69095" y="4434839"/>
              <a:ext cx="429768" cy="1036320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7482078" y="4473702"/>
            <a:ext cx="6210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60045" algn="l"/>
              </a:tabLst>
            </a:pPr>
            <a:r>
              <a:rPr dirty="0" sz="1200" spc="5">
                <a:solidFill>
                  <a:srgbClr val="68007E"/>
                </a:solidFill>
                <a:latin typeface="Calibri"/>
                <a:cs typeface="Calibri"/>
              </a:rPr>
              <a:t>N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i	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H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ao  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Cube! 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68007E"/>
                </a:solidFill>
                <a:latin typeface="Calibri"/>
                <a:cs typeface="Calibri"/>
              </a:rPr>
              <a:t>company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45856" y="4473702"/>
            <a:ext cx="4019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4572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68007E"/>
                </a:solidFill>
                <a:latin typeface="Calibri"/>
                <a:cs typeface="Calibri"/>
              </a:rPr>
              <a:t>P</a:t>
            </a:r>
            <a:r>
              <a:rPr dirty="0" sz="1200" spc="-10">
                <a:solidFill>
                  <a:srgbClr val="68007E"/>
                </a:solidFill>
                <a:latin typeface="Calibri"/>
                <a:cs typeface="Calibri"/>
              </a:rPr>
              <a:t>o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p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si  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The 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68007E"/>
                </a:solidFill>
                <a:latin typeface="Calibri"/>
                <a:cs typeface="Calibri"/>
              </a:rPr>
              <a:t>o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p</a:t>
            </a:r>
            <a:r>
              <a:rPr dirty="0" sz="1200" spc="-10">
                <a:solidFill>
                  <a:srgbClr val="68007E"/>
                </a:solidFill>
                <a:latin typeface="Calibri"/>
                <a:cs typeface="Calibri"/>
              </a:rPr>
              <a:t>e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82078" y="5022342"/>
            <a:ext cx="11652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business</a:t>
            </a:r>
            <a:r>
              <a:rPr dirty="0" sz="1200" spc="12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office,</a:t>
            </a:r>
            <a:r>
              <a:rPr dirty="0" sz="1200" spc="12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in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solidFill>
                  <a:srgbClr val="EF8400"/>
                </a:solidFill>
                <a:latin typeface="Calibri"/>
                <a:cs typeface="Calibri"/>
              </a:rPr>
              <a:t>China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088445" y="3922585"/>
            <a:ext cx="2980055" cy="1812289"/>
            <a:chOff x="5088445" y="3922585"/>
            <a:chExt cx="2980055" cy="1812289"/>
          </a:xfrm>
        </p:grpSpPr>
        <p:sp>
          <p:nvSpPr>
            <p:cNvPr id="36" name="object 36"/>
            <p:cNvSpPr/>
            <p:nvPr/>
          </p:nvSpPr>
          <p:spPr>
            <a:xfrm>
              <a:off x="8061960" y="4055363"/>
              <a:ext cx="1905" cy="400685"/>
            </a:xfrm>
            <a:custGeom>
              <a:avLst/>
              <a:gdLst/>
              <a:ahLst/>
              <a:cxnLst/>
              <a:rect l="l" t="t" r="r" b="b"/>
              <a:pathLst>
                <a:path w="1904" h="400685">
                  <a:moveTo>
                    <a:pt x="1397" y="40030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093208" y="3927347"/>
              <a:ext cx="635" cy="1802764"/>
            </a:xfrm>
            <a:custGeom>
              <a:avLst/>
              <a:gdLst/>
              <a:ahLst/>
              <a:cxnLst/>
              <a:rect l="l" t="t" r="r" b="b"/>
              <a:pathLst>
                <a:path w="635" h="1802764">
                  <a:moveTo>
                    <a:pt x="0" y="1802155"/>
                  </a:moveTo>
                  <a:lnTo>
                    <a:pt x="380" y="0"/>
                  </a:lnTo>
                </a:path>
              </a:pathLst>
            </a:custGeom>
            <a:ln w="9525">
              <a:solidFill>
                <a:srgbClr val="68007E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4653534" y="5853480"/>
            <a:ext cx="42538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Popsi</a:t>
            </a:r>
            <a:r>
              <a:rPr dirty="0" sz="1200" spc="7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68007E"/>
                </a:solidFill>
                <a:latin typeface="Calibri"/>
                <a:cs typeface="Calibri"/>
              </a:rPr>
              <a:t>Cube</a:t>
            </a:r>
            <a:r>
              <a:rPr dirty="0" sz="1200" spc="7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develops</a:t>
            </a:r>
            <a:r>
              <a:rPr dirty="0" sz="1200" spc="7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a</a:t>
            </a:r>
            <a:r>
              <a:rPr dirty="0" sz="1200" spc="7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global</a:t>
            </a:r>
            <a:r>
              <a:rPr dirty="0" sz="1200" spc="6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68007E"/>
                </a:solidFill>
                <a:latin typeface="Calibri"/>
                <a:cs typeface="Calibri"/>
              </a:rPr>
              <a:t>network</a:t>
            </a:r>
            <a:r>
              <a:rPr dirty="0" sz="1200" spc="7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of</a:t>
            </a:r>
            <a:r>
              <a:rPr dirty="0" sz="1200" spc="8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local</a:t>
            </a:r>
            <a:r>
              <a:rPr dirty="0" sz="1200" spc="7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68007E"/>
                </a:solidFill>
                <a:latin typeface="Calibri"/>
                <a:cs typeface="Calibri"/>
              </a:rPr>
              <a:t>experts</a:t>
            </a:r>
            <a:r>
              <a:rPr dirty="0" sz="1200" spc="7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and</a:t>
            </a:r>
            <a:r>
              <a:rPr dirty="0" sz="1200" spc="6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68007E"/>
                </a:solidFill>
                <a:latin typeface="Calibri"/>
                <a:cs typeface="Calibri"/>
              </a:rPr>
              <a:t>partners </a:t>
            </a:r>
            <a:r>
              <a:rPr dirty="0" sz="1200" spc="-254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to assist its clients on </a:t>
            </a:r>
            <a:r>
              <a:rPr dirty="0" sz="1200" spc="-10">
                <a:solidFill>
                  <a:srgbClr val="68007E"/>
                </a:solidFill>
                <a:latin typeface="Calibri"/>
                <a:cs typeface="Calibri"/>
              </a:rPr>
              <a:t>international 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projects. The </a:t>
            </a:r>
            <a:r>
              <a:rPr dirty="0" sz="1200" spc="-10">
                <a:solidFill>
                  <a:srgbClr val="68007E"/>
                </a:solidFill>
                <a:latin typeface="Calibri"/>
                <a:cs typeface="Calibri"/>
              </a:rPr>
              <a:t>company </a:t>
            </a:r>
            <a:r>
              <a:rPr dirty="0" sz="1200" spc="-15">
                <a:solidFill>
                  <a:srgbClr val="68007E"/>
                </a:solidFill>
                <a:latin typeface="Calibri"/>
                <a:cs typeface="Calibri"/>
              </a:rPr>
              <a:t>worked in </a:t>
            </a:r>
            <a:r>
              <a:rPr dirty="0" sz="1200" spc="-1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EF8400"/>
                </a:solidFill>
                <a:latin typeface="Calibri"/>
                <a:cs typeface="Calibri"/>
              </a:rPr>
              <a:t>30+ </a:t>
            </a:r>
            <a:r>
              <a:rPr dirty="0" sz="1200" spc="-5" b="1">
                <a:solidFill>
                  <a:srgbClr val="EF8400"/>
                </a:solidFill>
                <a:latin typeface="Calibri"/>
                <a:cs typeface="Calibri"/>
              </a:rPr>
              <a:t>countries</a:t>
            </a:r>
            <a:r>
              <a:rPr dirty="0" sz="1200" spc="-25" b="1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so</a:t>
            </a:r>
            <a:r>
              <a:rPr dirty="0" sz="1200" spc="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68007E"/>
                </a:solidFill>
                <a:latin typeface="Calibri"/>
                <a:cs typeface="Calibri"/>
              </a:rPr>
              <a:t>far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677411" y="5911596"/>
            <a:ext cx="897636" cy="528828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5252973" y="1211402"/>
            <a:ext cx="1746885" cy="994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68007E"/>
                </a:solidFill>
                <a:latin typeface="Calibri"/>
                <a:cs typeface="Calibri"/>
              </a:rPr>
              <a:t>A</a:t>
            </a:r>
            <a:r>
              <a:rPr dirty="0" sz="2000" spc="-35" b="1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68007E"/>
                </a:solidFill>
                <a:latin typeface="Calibri"/>
                <a:cs typeface="Calibri"/>
              </a:rPr>
              <a:t>Unique</a:t>
            </a:r>
            <a:r>
              <a:rPr dirty="0" sz="2000" spc="-50" b="1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EF8400"/>
                </a:solidFill>
                <a:latin typeface="Calibri"/>
                <a:cs typeface="Calibri"/>
              </a:rPr>
              <a:t>Dual</a:t>
            </a:r>
            <a:endParaRPr sz="20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  <a:spcBef>
                <a:spcPts val="15"/>
              </a:spcBef>
            </a:pPr>
            <a:r>
              <a:rPr dirty="0" sz="2000" b="1">
                <a:solidFill>
                  <a:srgbClr val="EF8400"/>
                </a:solidFill>
                <a:latin typeface="Calibri"/>
                <a:cs typeface="Calibri"/>
              </a:rPr>
              <a:t>Expertise…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dirty="0" sz="2000" spc="-5" b="1">
                <a:solidFill>
                  <a:srgbClr val="EF8400"/>
                </a:solidFill>
                <a:latin typeface="Calibri"/>
                <a:cs typeface="Calibri"/>
              </a:rPr>
              <a:t>Clinical</a:t>
            </a:r>
            <a:r>
              <a:rPr dirty="0" sz="2000" spc="-60" b="1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EF8400"/>
                </a:solidFill>
                <a:latin typeface="Calibri"/>
                <a:cs typeface="Calibri"/>
              </a:rPr>
              <a:t>&amp;</a:t>
            </a:r>
            <a:r>
              <a:rPr dirty="0" sz="2000" spc="-10" b="1">
                <a:solidFill>
                  <a:srgbClr val="EF8400"/>
                </a:solidFill>
                <a:latin typeface="Calibri"/>
                <a:cs typeface="Calibri"/>
              </a:rPr>
              <a:t> Digital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53134" y="5787339"/>
            <a:ext cx="1774189" cy="637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5" b="1">
                <a:solidFill>
                  <a:srgbClr val="68007E"/>
                </a:solidFill>
                <a:latin typeface="Calibri"/>
                <a:cs typeface="Calibri"/>
              </a:rPr>
              <a:t>…Operated</a:t>
            </a:r>
            <a:r>
              <a:rPr dirty="0" sz="2000" spc="-35" b="1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68007E"/>
                </a:solidFill>
                <a:latin typeface="Calibri"/>
                <a:cs typeface="Calibri"/>
              </a:rPr>
              <a:t>On</a:t>
            </a:r>
            <a:r>
              <a:rPr dirty="0" sz="2000" spc="-50" b="1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68007E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2000" spc="-5" b="1">
                <a:solidFill>
                  <a:srgbClr val="EF8400"/>
                </a:solidFill>
                <a:latin typeface="Calibri"/>
                <a:cs typeface="Calibri"/>
              </a:rPr>
              <a:t>Global</a:t>
            </a:r>
            <a:r>
              <a:rPr dirty="0" sz="2000" spc="-60" b="1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EF8400"/>
                </a:solidFill>
                <a:latin typeface="Calibri"/>
                <a:cs typeface="Calibri"/>
              </a:rPr>
              <a:t>Scale!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416545" y="2336672"/>
            <a:ext cx="129286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Popsi Cube </a:t>
            </a:r>
            <a:r>
              <a:rPr dirty="0" sz="1200" spc="-5" b="1">
                <a:solidFill>
                  <a:srgbClr val="EF8400"/>
                </a:solidFill>
                <a:latin typeface="Calibri"/>
                <a:cs typeface="Calibri"/>
              </a:rPr>
              <a:t>acquires </a:t>
            </a:r>
            <a:r>
              <a:rPr dirty="0" sz="1200" spc="-260" b="1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EF8400"/>
                </a:solidFill>
                <a:latin typeface="Calibri"/>
                <a:cs typeface="Calibri"/>
              </a:rPr>
              <a:t>Mission </a:t>
            </a:r>
            <a:r>
              <a:rPr dirty="0" sz="1200" spc="-5" b="1">
                <a:solidFill>
                  <a:srgbClr val="EF8400"/>
                </a:solidFill>
                <a:latin typeface="Calibri"/>
                <a:cs typeface="Calibri"/>
              </a:rPr>
              <a:t>TEC </a:t>
            </a:r>
            <a:r>
              <a:rPr dirty="0" sz="1200" b="1">
                <a:solidFill>
                  <a:srgbClr val="EF8400"/>
                </a:solidFill>
                <a:latin typeface="Calibri"/>
                <a:cs typeface="Calibri"/>
              </a:rPr>
              <a:t>(2002)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, </a:t>
            </a:r>
            <a:r>
              <a:rPr dirty="0" sz="1200" spc="-26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a </a:t>
            </a:r>
            <a:r>
              <a:rPr dirty="0" sz="1200" spc="-10">
                <a:solidFill>
                  <a:srgbClr val="68007E"/>
                </a:solidFill>
                <a:latin typeface="Calibri"/>
                <a:cs typeface="Calibri"/>
              </a:rPr>
              <a:t>company 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offering 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clinical</a:t>
            </a:r>
            <a:r>
              <a:rPr dirty="0" sz="1200" spc="-4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trial</a:t>
            </a:r>
            <a:r>
              <a:rPr dirty="0" sz="1200" spc="-5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research </a:t>
            </a:r>
            <a:r>
              <a:rPr dirty="0" sz="1200" spc="-254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nurses</a:t>
            </a:r>
            <a:r>
              <a:rPr dirty="0" sz="1200" spc="-3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services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25740" y="1845564"/>
            <a:ext cx="464820" cy="502920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1917192" y="3244595"/>
            <a:ext cx="6141720" cy="400050"/>
          </a:xfrm>
          <a:custGeom>
            <a:avLst/>
            <a:gdLst/>
            <a:ahLst/>
            <a:cxnLst/>
            <a:rect l="l" t="t" r="r" b="b"/>
            <a:pathLst>
              <a:path w="6141720" h="400050">
                <a:moveTo>
                  <a:pt x="6141211" y="399922"/>
                </a:moveTo>
                <a:lnTo>
                  <a:pt x="6140196" y="0"/>
                </a:lnTo>
              </a:path>
              <a:path w="6141720" h="400050">
                <a:moveTo>
                  <a:pt x="1143" y="399922"/>
                </a:moveTo>
                <a:lnTo>
                  <a:pt x="0" y="0"/>
                </a:lnTo>
              </a:path>
            </a:pathLst>
          </a:custGeom>
          <a:ln w="9525">
            <a:solidFill>
              <a:srgbClr val="6800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252219" y="2381758"/>
            <a:ext cx="145161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Popsi Cube develops 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performance 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improvement </a:t>
            </a:r>
            <a:r>
              <a:rPr dirty="0" sz="1200" spc="-5" b="1">
                <a:solidFill>
                  <a:srgbClr val="EF8400"/>
                </a:solidFill>
                <a:latin typeface="Calibri"/>
                <a:cs typeface="Calibri"/>
              </a:rPr>
              <a:t>e-tools </a:t>
            </a:r>
            <a:r>
              <a:rPr dirty="0" sz="1200" b="1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EF8400"/>
                </a:solidFill>
                <a:latin typeface="Calibri"/>
                <a:cs typeface="Calibri"/>
              </a:rPr>
              <a:t>for</a:t>
            </a:r>
            <a:r>
              <a:rPr dirty="0" sz="1200" spc="-30" b="1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EF8400"/>
                </a:solidFill>
                <a:latin typeface="Calibri"/>
                <a:cs typeface="Calibri"/>
              </a:rPr>
              <a:t>the</a:t>
            </a:r>
            <a:r>
              <a:rPr dirty="0" sz="1200" spc="-25" b="1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EF8400"/>
                </a:solidFill>
                <a:latin typeface="Calibri"/>
                <a:cs typeface="Calibri"/>
              </a:rPr>
              <a:t>health</a:t>
            </a:r>
            <a:r>
              <a:rPr dirty="0" sz="1200" spc="-20" b="1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EF8400"/>
                </a:solidFill>
                <a:latin typeface="Calibri"/>
                <a:cs typeface="Calibri"/>
              </a:rPr>
              <a:t>industry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6" name="object 4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77339" y="1723644"/>
            <a:ext cx="771144" cy="647700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2600705" y="1343914"/>
            <a:ext cx="13246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Popsi </a:t>
            </a:r>
            <a:r>
              <a:rPr dirty="0" sz="1200" spc="-10">
                <a:solidFill>
                  <a:srgbClr val="68007E"/>
                </a:solidFill>
                <a:latin typeface="Calibri"/>
                <a:cs typeface="Calibri"/>
              </a:rPr>
              <a:t>Cube </a:t>
            </a:r>
            <a:r>
              <a:rPr dirty="0" sz="1200" spc="-15">
                <a:solidFill>
                  <a:srgbClr val="68007E"/>
                </a:solidFill>
                <a:latin typeface="Calibri"/>
                <a:cs typeface="Calibri"/>
              </a:rPr>
              <a:t>offers an </a:t>
            </a:r>
            <a:r>
              <a:rPr dirty="0" sz="1200" spc="-1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15">
                <a:solidFill>
                  <a:srgbClr val="68007E"/>
                </a:solidFill>
                <a:latin typeface="Calibri"/>
                <a:cs typeface="Calibri"/>
              </a:rPr>
              <a:t>integrated</a:t>
            </a:r>
            <a:r>
              <a:rPr dirty="0" sz="1200" spc="-1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EF8400"/>
                </a:solidFill>
                <a:latin typeface="Calibri"/>
                <a:cs typeface="Calibri"/>
              </a:rPr>
              <a:t>“</a:t>
            </a:r>
            <a:r>
              <a:rPr dirty="0" sz="1200" spc="-5" b="1">
                <a:solidFill>
                  <a:srgbClr val="EF8400"/>
                </a:solidFill>
                <a:latin typeface="Calibri"/>
                <a:cs typeface="Calibri"/>
              </a:rPr>
              <a:t>product </a:t>
            </a:r>
            <a:r>
              <a:rPr dirty="0" sz="1200" spc="-260" b="1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EF8400"/>
                </a:solidFill>
                <a:latin typeface="Calibri"/>
                <a:cs typeface="Calibri"/>
              </a:rPr>
              <a:t>&amp;</a:t>
            </a:r>
            <a:r>
              <a:rPr dirty="0" sz="1200" spc="-15" b="1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EF8400"/>
                </a:solidFill>
                <a:latin typeface="Calibri"/>
                <a:cs typeface="Calibri"/>
              </a:rPr>
              <a:t>service</a:t>
            </a:r>
            <a:r>
              <a:rPr dirty="0" sz="1200">
                <a:solidFill>
                  <a:srgbClr val="EF8400"/>
                </a:solidFill>
                <a:latin typeface="Calibri"/>
                <a:cs typeface="Calibri"/>
              </a:rPr>
              <a:t>”</a:t>
            </a:r>
            <a:r>
              <a:rPr dirty="0" sz="1200" spc="-45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offering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174301" y="1319783"/>
            <a:ext cx="1384300" cy="2342515"/>
            <a:chOff x="3174301" y="1319783"/>
            <a:chExt cx="1384300" cy="2342515"/>
          </a:xfrm>
        </p:grpSpPr>
        <p:sp>
          <p:nvSpPr>
            <p:cNvPr id="49" name="object 49"/>
            <p:cNvSpPr/>
            <p:nvPr/>
          </p:nvSpPr>
          <p:spPr>
            <a:xfrm>
              <a:off x="3179064" y="2025395"/>
              <a:ext cx="10160" cy="1631950"/>
            </a:xfrm>
            <a:custGeom>
              <a:avLst/>
              <a:gdLst/>
              <a:ahLst/>
              <a:cxnLst/>
              <a:rect l="l" t="t" r="r" b="b"/>
              <a:pathLst>
                <a:path w="10160" h="1631950">
                  <a:moveTo>
                    <a:pt x="10033" y="1631568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38016" y="1319783"/>
              <a:ext cx="620267" cy="717803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3376929" y="2548254"/>
            <a:ext cx="10953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254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Popsi Cube 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turns </a:t>
            </a:r>
            <a:r>
              <a:rPr dirty="0" sz="1200" spc="-26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into</a:t>
            </a:r>
            <a:r>
              <a:rPr dirty="0" sz="1200" spc="-5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a</a:t>
            </a:r>
            <a:r>
              <a:rPr dirty="0" sz="1200" spc="-2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EF8400"/>
                </a:solidFill>
                <a:latin typeface="Calibri"/>
                <a:cs typeface="Calibri"/>
              </a:rPr>
              <a:t>full</a:t>
            </a:r>
            <a:r>
              <a:rPr dirty="0" sz="1200" spc="-35" b="1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EF8400"/>
                </a:solidFill>
                <a:latin typeface="Calibri"/>
                <a:cs typeface="Calibri"/>
              </a:rPr>
              <a:t>service </a:t>
            </a:r>
            <a:r>
              <a:rPr dirty="0" sz="1200" spc="-260" b="1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EF8400"/>
                </a:solidFill>
                <a:latin typeface="Calibri"/>
                <a:cs typeface="Calibri"/>
              </a:rPr>
              <a:t>CRO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919537" y="2642616"/>
            <a:ext cx="5928995" cy="1399540"/>
            <a:chOff x="3919537" y="2642616"/>
            <a:chExt cx="5928995" cy="1399540"/>
          </a:xfrm>
        </p:grpSpPr>
        <p:sp>
          <p:nvSpPr>
            <p:cNvPr id="53" name="object 53"/>
            <p:cNvSpPr/>
            <p:nvPr/>
          </p:nvSpPr>
          <p:spPr>
            <a:xfrm>
              <a:off x="3924300" y="3272028"/>
              <a:ext cx="1905" cy="400050"/>
            </a:xfrm>
            <a:custGeom>
              <a:avLst/>
              <a:gdLst/>
              <a:ahLst/>
              <a:cxnLst/>
              <a:rect l="l" t="t" r="r" b="b"/>
              <a:pathLst>
                <a:path w="1904" h="400050">
                  <a:moveTo>
                    <a:pt x="1397" y="39992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01895" y="2642616"/>
              <a:ext cx="548639" cy="521208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9462515" y="3617976"/>
              <a:ext cx="386080" cy="424180"/>
            </a:xfrm>
            <a:custGeom>
              <a:avLst/>
              <a:gdLst/>
              <a:ahLst/>
              <a:cxnLst/>
              <a:rect l="l" t="t" r="r" b="b"/>
              <a:pathLst>
                <a:path w="386079" h="424179">
                  <a:moveTo>
                    <a:pt x="192785" y="0"/>
                  </a:moveTo>
                  <a:lnTo>
                    <a:pt x="148596" y="5596"/>
                  </a:lnTo>
                  <a:lnTo>
                    <a:pt x="108024" y="21535"/>
                  </a:lnTo>
                  <a:lnTo>
                    <a:pt x="72227" y="46546"/>
                  </a:lnTo>
                  <a:lnTo>
                    <a:pt x="42367" y="79354"/>
                  </a:lnTo>
                  <a:lnTo>
                    <a:pt x="19603" y="118687"/>
                  </a:lnTo>
                  <a:lnTo>
                    <a:pt x="5094" y="163272"/>
                  </a:lnTo>
                  <a:lnTo>
                    <a:pt x="0" y="211836"/>
                  </a:lnTo>
                  <a:lnTo>
                    <a:pt x="5094" y="260399"/>
                  </a:lnTo>
                  <a:lnTo>
                    <a:pt x="19603" y="304984"/>
                  </a:lnTo>
                  <a:lnTo>
                    <a:pt x="42367" y="344317"/>
                  </a:lnTo>
                  <a:lnTo>
                    <a:pt x="72227" y="377125"/>
                  </a:lnTo>
                  <a:lnTo>
                    <a:pt x="108024" y="402136"/>
                  </a:lnTo>
                  <a:lnTo>
                    <a:pt x="148596" y="418075"/>
                  </a:lnTo>
                  <a:lnTo>
                    <a:pt x="192785" y="423672"/>
                  </a:lnTo>
                  <a:lnTo>
                    <a:pt x="236975" y="418075"/>
                  </a:lnTo>
                  <a:lnTo>
                    <a:pt x="277547" y="402136"/>
                  </a:lnTo>
                  <a:lnTo>
                    <a:pt x="313344" y="377125"/>
                  </a:lnTo>
                  <a:lnTo>
                    <a:pt x="343204" y="344317"/>
                  </a:lnTo>
                  <a:lnTo>
                    <a:pt x="365968" y="304984"/>
                  </a:lnTo>
                  <a:lnTo>
                    <a:pt x="380477" y="260399"/>
                  </a:lnTo>
                  <a:lnTo>
                    <a:pt x="385572" y="211836"/>
                  </a:lnTo>
                  <a:lnTo>
                    <a:pt x="380477" y="163272"/>
                  </a:lnTo>
                  <a:lnTo>
                    <a:pt x="365968" y="118687"/>
                  </a:lnTo>
                  <a:lnTo>
                    <a:pt x="343204" y="79354"/>
                  </a:lnTo>
                  <a:lnTo>
                    <a:pt x="313344" y="46546"/>
                  </a:lnTo>
                  <a:lnTo>
                    <a:pt x="277547" y="21535"/>
                  </a:lnTo>
                  <a:lnTo>
                    <a:pt x="236975" y="5596"/>
                  </a:lnTo>
                  <a:lnTo>
                    <a:pt x="192785" y="0"/>
                  </a:lnTo>
                  <a:close/>
                </a:path>
              </a:pathLst>
            </a:custGeom>
            <a:solidFill>
              <a:srgbClr val="6800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37320" y="3742944"/>
              <a:ext cx="175259" cy="193548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9044685" y="2523490"/>
            <a:ext cx="127317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Popsi</a:t>
            </a:r>
            <a:r>
              <a:rPr dirty="0" sz="1200" spc="-3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Cube</a:t>
            </a:r>
            <a:r>
              <a:rPr dirty="0" sz="1200" spc="-4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EF8400"/>
                </a:solidFill>
                <a:latin typeface="Calibri"/>
                <a:cs typeface="Calibri"/>
              </a:rPr>
              <a:t>acquires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200" spc="-15" b="1">
                <a:solidFill>
                  <a:srgbClr val="EF8400"/>
                </a:solidFill>
                <a:latin typeface="Calibri"/>
                <a:cs typeface="Calibri"/>
              </a:rPr>
              <a:t>FOVEA</a:t>
            </a:r>
            <a:r>
              <a:rPr dirty="0" sz="1200" spc="-30" b="1">
                <a:solidFill>
                  <a:srgbClr val="EF8400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EF8400"/>
                </a:solidFill>
                <a:latin typeface="Calibri"/>
                <a:cs typeface="Calibri"/>
              </a:rPr>
              <a:t>GROUP</a:t>
            </a:r>
            <a:endParaRPr sz="1200">
              <a:latin typeface="Calibri"/>
              <a:cs typeface="Calibri"/>
            </a:endParaRPr>
          </a:p>
          <a:p>
            <a:pPr algn="ctr" marL="239395" marR="233679">
              <a:lnSpc>
                <a:spcPct val="100000"/>
              </a:lnSpc>
            </a:pPr>
            <a:r>
              <a:rPr dirty="0" sz="1200" b="1">
                <a:solidFill>
                  <a:srgbClr val="EF8400"/>
                </a:solidFill>
                <a:latin typeface="Calibri"/>
                <a:cs typeface="Calibri"/>
              </a:rPr>
              <a:t>(1988)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,</a:t>
            </a:r>
            <a:r>
              <a:rPr dirty="0" sz="1200" spc="-4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a</a:t>
            </a:r>
            <a:r>
              <a:rPr dirty="0" sz="1200" spc="-3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full </a:t>
            </a:r>
            <a:r>
              <a:rPr dirty="0" sz="1200" spc="-254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services</a:t>
            </a:r>
            <a:r>
              <a:rPr dirty="0" sz="1200" spc="-55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68007E"/>
                </a:solidFill>
                <a:latin typeface="Calibri"/>
                <a:cs typeface="Calibri"/>
              </a:rPr>
              <a:t>CRO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9392411" y="1845564"/>
            <a:ext cx="977265" cy="2208530"/>
            <a:chOff x="9392411" y="1845564"/>
            <a:chExt cx="977265" cy="2208530"/>
          </a:xfrm>
        </p:grpSpPr>
        <p:sp>
          <p:nvSpPr>
            <p:cNvPr id="59" name="object 59"/>
            <p:cNvSpPr/>
            <p:nvPr/>
          </p:nvSpPr>
          <p:spPr>
            <a:xfrm>
              <a:off x="9651491" y="3262884"/>
              <a:ext cx="1270" cy="368300"/>
            </a:xfrm>
            <a:custGeom>
              <a:avLst/>
              <a:gdLst/>
              <a:ahLst/>
              <a:cxnLst/>
              <a:rect l="l" t="t" r="r" b="b"/>
              <a:pathLst>
                <a:path w="1270" h="368300">
                  <a:moveTo>
                    <a:pt x="1015" y="36791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392411" y="1845564"/>
              <a:ext cx="399288" cy="57302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9983723" y="3630168"/>
              <a:ext cx="386080" cy="424180"/>
            </a:xfrm>
            <a:custGeom>
              <a:avLst/>
              <a:gdLst/>
              <a:ahLst/>
              <a:cxnLst/>
              <a:rect l="l" t="t" r="r" b="b"/>
              <a:pathLst>
                <a:path w="386079" h="424179">
                  <a:moveTo>
                    <a:pt x="192785" y="0"/>
                  </a:moveTo>
                  <a:lnTo>
                    <a:pt x="148596" y="5596"/>
                  </a:lnTo>
                  <a:lnTo>
                    <a:pt x="108024" y="21535"/>
                  </a:lnTo>
                  <a:lnTo>
                    <a:pt x="72227" y="46546"/>
                  </a:lnTo>
                  <a:lnTo>
                    <a:pt x="42367" y="79354"/>
                  </a:lnTo>
                  <a:lnTo>
                    <a:pt x="19603" y="118687"/>
                  </a:lnTo>
                  <a:lnTo>
                    <a:pt x="5094" y="163272"/>
                  </a:lnTo>
                  <a:lnTo>
                    <a:pt x="0" y="211835"/>
                  </a:lnTo>
                  <a:lnTo>
                    <a:pt x="5094" y="260399"/>
                  </a:lnTo>
                  <a:lnTo>
                    <a:pt x="19603" y="304984"/>
                  </a:lnTo>
                  <a:lnTo>
                    <a:pt x="42367" y="344317"/>
                  </a:lnTo>
                  <a:lnTo>
                    <a:pt x="72227" y="377125"/>
                  </a:lnTo>
                  <a:lnTo>
                    <a:pt x="108024" y="402136"/>
                  </a:lnTo>
                  <a:lnTo>
                    <a:pt x="148596" y="418075"/>
                  </a:lnTo>
                  <a:lnTo>
                    <a:pt x="192785" y="423671"/>
                  </a:lnTo>
                  <a:lnTo>
                    <a:pt x="236975" y="418075"/>
                  </a:lnTo>
                  <a:lnTo>
                    <a:pt x="277547" y="402136"/>
                  </a:lnTo>
                  <a:lnTo>
                    <a:pt x="313344" y="377125"/>
                  </a:lnTo>
                  <a:lnTo>
                    <a:pt x="343204" y="344317"/>
                  </a:lnTo>
                  <a:lnTo>
                    <a:pt x="365968" y="304984"/>
                  </a:lnTo>
                  <a:lnTo>
                    <a:pt x="380477" y="260399"/>
                  </a:lnTo>
                  <a:lnTo>
                    <a:pt x="385572" y="211835"/>
                  </a:lnTo>
                  <a:lnTo>
                    <a:pt x="380477" y="163272"/>
                  </a:lnTo>
                  <a:lnTo>
                    <a:pt x="365968" y="118687"/>
                  </a:lnTo>
                  <a:lnTo>
                    <a:pt x="343204" y="79354"/>
                  </a:lnTo>
                  <a:lnTo>
                    <a:pt x="313344" y="46546"/>
                  </a:lnTo>
                  <a:lnTo>
                    <a:pt x="277547" y="21535"/>
                  </a:lnTo>
                  <a:lnTo>
                    <a:pt x="236975" y="5596"/>
                  </a:lnTo>
                  <a:lnTo>
                    <a:pt x="192785" y="0"/>
                  </a:lnTo>
                  <a:close/>
                </a:path>
              </a:pathLst>
            </a:custGeom>
            <a:solidFill>
              <a:srgbClr val="6800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/>
          <p:cNvSpPr txBox="1"/>
          <p:nvPr/>
        </p:nvSpPr>
        <p:spPr>
          <a:xfrm>
            <a:off x="9500361" y="3718940"/>
            <a:ext cx="833119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3400" algn="l"/>
              </a:tabLst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2017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2019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870440" y="4442586"/>
            <a:ext cx="5314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Russian </a:t>
            </a:r>
            <a:r>
              <a:rPr dirty="0" sz="1200" spc="-26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Office 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68007E"/>
                </a:solidFill>
                <a:latin typeface="Calibri"/>
                <a:cs typeface="Calibri"/>
              </a:rPr>
              <a:t>o</a:t>
            </a:r>
            <a:r>
              <a:rPr dirty="0" sz="1200" spc="5">
                <a:solidFill>
                  <a:srgbClr val="68007E"/>
                </a:solidFill>
                <a:latin typeface="Calibri"/>
                <a:cs typeface="Calibri"/>
              </a:rPr>
              <a:t>p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e</a:t>
            </a:r>
            <a:r>
              <a:rPr dirty="0" sz="1200" spc="5">
                <a:solidFill>
                  <a:srgbClr val="68007E"/>
                </a:solidFill>
                <a:latin typeface="Calibri"/>
                <a:cs typeface="Calibri"/>
              </a:rPr>
              <a:t>n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i</a:t>
            </a:r>
            <a:r>
              <a:rPr dirty="0" sz="1200" spc="5">
                <a:solidFill>
                  <a:srgbClr val="68007E"/>
                </a:solidFill>
                <a:latin typeface="Calibri"/>
                <a:cs typeface="Calibri"/>
              </a:rPr>
              <a:t>n</a:t>
            </a:r>
            <a:r>
              <a:rPr dirty="0" sz="1200">
                <a:solidFill>
                  <a:srgbClr val="68007E"/>
                </a:solidFill>
                <a:latin typeface="Calibri"/>
                <a:cs typeface="Calibri"/>
              </a:rPr>
              <a:t>g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9497568" y="4030789"/>
            <a:ext cx="1150620" cy="1703070"/>
            <a:chOff x="9497568" y="4030789"/>
            <a:chExt cx="1150620" cy="1703070"/>
          </a:xfrm>
        </p:grpSpPr>
        <p:sp>
          <p:nvSpPr>
            <p:cNvPr id="65" name="object 65"/>
            <p:cNvSpPr/>
            <p:nvPr/>
          </p:nvSpPr>
          <p:spPr>
            <a:xfrm>
              <a:off x="10146792" y="4035552"/>
              <a:ext cx="1270" cy="400050"/>
            </a:xfrm>
            <a:custGeom>
              <a:avLst/>
              <a:gdLst/>
              <a:ahLst/>
              <a:cxnLst/>
              <a:rect l="l" t="t" r="r" b="b"/>
              <a:pathLst>
                <a:path w="1270" h="400050">
                  <a:moveTo>
                    <a:pt x="761" y="39992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6800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97568" y="5068824"/>
              <a:ext cx="1150620" cy="6644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49133" y="1372742"/>
          <a:ext cx="2439035" cy="5050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4430"/>
              </a:tblGrid>
              <a:tr h="411670">
                <a:tc>
                  <a:txBody>
                    <a:bodyPr/>
                    <a:lstStyle/>
                    <a:p>
                      <a:pPr marL="40322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2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Founding</a:t>
                      </a:r>
                      <a:r>
                        <a:rPr dirty="0" sz="1200" spc="-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President</a:t>
                      </a:r>
                      <a:r>
                        <a:rPr dirty="0" sz="1200" spc="-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2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06680">
                    <a:lnL w="9525">
                      <a:solidFill>
                        <a:srgbClr val="68007E"/>
                      </a:solidFill>
                      <a:prstDash val="solid"/>
                    </a:lnL>
                    <a:lnR w="9525">
                      <a:solidFill>
                        <a:srgbClr val="68007E"/>
                      </a:solidFill>
                      <a:prstDash val="solid"/>
                    </a:lnR>
                    <a:lnT w="9525">
                      <a:solidFill>
                        <a:srgbClr val="68007E"/>
                      </a:solidFill>
                      <a:prstDash val="solid"/>
                    </a:lnT>
                  </a:tcPr>
                </a:tc>
              </a:tr>
              <a:tr h="9808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r" marR="116205">
                        <a:lnSpc>
                          <a:spcPct val="100000"/>
                        </a:lnSpc>
                      </a:pPr>
                      <a:r>
                        <a:rPr dirty="0" sz="14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Fabrice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r" marR="1181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400" spc="-5" b="1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Beauchêne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68007E"/>
                      </a:solidFill>
                      <a:prstDash val="solid"/>
                    </a:lnL>
                    <a:lnR w="9525">
                      <a:solidFill>
                        <a:srgbClr val="68007E"/>
                      </a:solidFill>
                      <a:prstDash val="solid"/>
                    </a:lnR>
                    <a:lnB w="38100">
                      <a:solidFill>
                        <a:srgbClr val="68007E"/>
                      </a:solidFill>
                      <a:prstDash val="solid"/>
                    </a:lnB>
                  </a:tcPr>
                </a:tc>
              </a:tr>
              <a:tr h="36475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R="444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805180" algn="l"/>
                          <a:tab pos="1475740" algn="l"/>
                        </a:tabLst>
                      </a:pPr>
                      <a:r>
                        <a:rPr dirty="0" sz="14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---	</a:t>
                      </a:r>
                      <a:r>
                        <a:rPr dirty="0" baseline="-7936" sz="1575" spc="-7" b="1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SKILLS	</a:t>
                      </a:r>
                      <a:r>
                        <a:rPr dirty="0" sz="14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---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83540" marR="24384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071245" algn="l"/>
                          <a:tab pos="1641475" algn="l"/>
                        </a:tabLst>
                      </a:pPr>
                      <a:r>
                        <a:rPr dirty="0" sz="1200" spc="-2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1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2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200" spc="-1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lio	</a:t>
                      </a: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 spc="-1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ni</a:t>
                      </a:r>
                      <a:r>
                        <a:rPr dirty="0" sz="1200" spc="-1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al	</a:t>
                      </a:r>
                      <a:r>
                        <a:rPr dirty="0" sz="1200" spc="-1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esea</a:t>
                      </a:r>
                      <a:r>
                        <a:rPr dirty="0" sz="1200" spc="-1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2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h  </a:t>
                      </a:r>
                      <a:r>
                        <a:rPr dirty="0" sz="12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200" spc="-2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IT</a:t>
                      </a:r>
                      <a:r>
                        <a:rPr dirty="0" sz="1200" spc="-1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r>
                        <a:rPr dirty="0" sz="1200" spc="-2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management.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  <a:tabLst>
                          <a:tab pos="684530" algn="l"/>
                          <a:tab pos="1699895" algn="l"/>
                        </a:tabLst>
                      </a:pPr>
                      <a:r>
                        <a:rPr dirty="0" baseline="5952" sz="21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---	</a:t>
                      </a:r>
                      <a:r>
                        <a:rPr dirty="0" sz="1050" spc="-5" b="1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EXPERIENCE	</a:t>
                      </a:r>
                      <a:r>
                        <a:rPr dirty="0" baseline="5952" sz="21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---</a:t>
                      </a:r>
                      <a:endParaRPr baseline="5952" sz="2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just" marL="393065" marR="301625">
                        <a:lnSpc>
                          <a:spcPct val="10720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Int.</a:t>
                      </a:r>
                      <a:r>
                        <a:rPr dirty="0" sz="12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CRO</a:t>
                      </a: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200" spc="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small</a:t>
                      </a:r>
                      <a:r>
                        <a:rPr dirty="0" sz="12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2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4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Top</a:t>
                      </a:r>
                      <a:r>
                        <a:rPr dirty="0" sz="1200" spc="-3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5 </a:t>
                      </a:r>
                      <a:r>
                        <a:rPr dirty="0" sz="1200" spc="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Pharmaceutical </a:t>
                      </a: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companies. </a:t>
                      </a:r>
                      <a:r>
                        <a:rPr dirty="0" sz="1200" spc="-26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Clinical</a:t>
                      </a:r>
                      <a:r>
                        <a:rPr dirty="0" sz="1200" spc="-1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Research </a:t>
                      </a:r>
                      <a:r>
                        <a:rPr dirty="0" sz="12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200" spc="-1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IT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684530" algn="l"/>
                          <a:tab pos="1699895" algn="l"/>
                        </a:tabLst>
                      </a:pPr>
                      <a:r>
                        <a:rPr dirty="0" baseline="5952" sz="21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---	</a:t>
                      </a:r>
                      <a:r>
                        <a:rPr dirty="0" sz="1050" b="1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EDUCATION	</a:t>
                      </a:r>
                      <a:r>
                        <a:rPr dirty="0" baseline="5952" sz="21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---</a:t>
                      </a:r>
                      <a:endParaRPr baseline="5952" sz="2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Chemist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20040" marR="297815">
                        <a:lnSpc>
                          <a:spcPct val="114199"/>
                        </a:lnSpc>
                      </a:pP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Biologist (Thermophysiology) </a:t>
                      </a:r>
                      <a:r>
                        <a:rPr dirty="0" sz="1200" spc="-26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Master</a:t>
                      </a:r>
                      <a:r>
                        <a:rPr dirty="0" sz="1200" spc="-2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200" spc="-2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Biostatistics,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HEC</a:t>
                      </a:r>
                      <a:r>
                        <a:rPr dirty="0" sz="1200" spc="-1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Young</a:t>
                      </a:r>
                      <a:r>
                        <a:rPr dirty="0" sz="1200" spc="-3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Entrepreneur.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9525">
                      <a:solidFill>
                        <a:srgbClr val="68007E"/>
                      </a:solidFill>
                      <a:prstDash val="solid"/>
                    </a:lnL>
                    <a:lnR w="9525">
                      <a:solidFill>
                        <a:srgbClr val="68007E"/>
                      </a:solidFill>
                      <a:prstDash val="solid"/>
                    </a:lnR>
                    <a:lnT w="38100">
                      <a:solidFill>
                        <a:srgbClr val="68007E"/>
                      </a:solidFill>
                      <a:prstDash val="solid"/>
                    </a:lnT>
                    <a:lnB w="9525">
                      <a:solidFill>
                        <a:srgbClr val="68007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453896" y="1382267"/>
            <a:ext cx="2425065" cy="407034"/>
          </a:xfrm>
          <a:custGeom>
            <a:avLst/>
            <a:gdLst/>
            <a:ahLst/>
            <a:cxnLst/>
            <a:rect l="l" t="t" r="r" b="b"/>
            <a:pathLst>
              <a:path w="2425065" h="407035">
                <a:moveTo>
                  <a:pt x="2424683" y="0"/>
                </a:moveTo>
                <a:lnTo>
                  <a:pt x="0" y="0"/>
                </a:lnTo>
                <a:lnTo>
                  <a:pt x="0" y="406908"/>
                </a:lnTo>
                <a:lnTo>
                  <a:pt x="2424683" y="406908"/>
                </a:lnTo>
                <a:lnTo>
                  <a:pt x="2424683" y="0"/>
                </a:lnTo>
                <a:close/>
              </a:path>
            </a:pathLst>
          </a:custGeom>
          <a:solidFill>
            <a:srgbClr val="68007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3392" y="4977384"/>
            <a:ext cx="443483" cy="3398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5395" y="3788664"/>
            <a:ext cx="364236" cy="3078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76272" y="2930651"/>
            <a:ext cx="429768" cy="3124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2100" y="1613916"/>
            <a:ext cx="1036319" cy="1155191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044505" y="1407985"/>
          <a:ext cx="2439035" cy="5045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4430"/>
              </a:tblGrid>
              <a:tr h="411670">
                <a:tc>
                  <a:txBody>
                    <a:bodyPr/>
                    <a:lstStyle/>
                    <a:p>
                      <a:pPr marL="40513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 spc="-1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2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rl</a:t>
                      </a:r>
                      <a:r>
                        <a:rPr dirty="0" sz="12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</a:t>
                      </a:r>
                      <a:r>
                        <a:rPr dirty="0" sz="12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tio</a:t>
                      </a:r>
                      <a:r>
                        <a:rPr dirty="0" sz="12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06680">
                    <a:solidFill>
                      <a:srgbClr val="68007E"/>
                    </a:solidFill>
                  </a:tcPr>
                </a:tc>
              </a:tr>
              <a:tr h="9808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r" marR="141605">
                        <a:lnSpc>
                          <a:spcPct val="100000"/>
                        </a:lnSpc>
                      </a:pPr>
                      <a:r>
                        <a:rPr dirty="0" sz="14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Sylvie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r" marR="1416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400" spc="-5" b="1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Kahn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68007E"/>
                      </a:solidFill>
                      <a:prstDash val="solid"/>
                    </a:lnL>
                    <a:lnR w="9525">
                      <a:solidFill>
                        <a:srgbClr val="68007E"/>
                      </a:solidFill>
                      <a:prstDash val="solid"/>
                    </a:lnR>
                    <a:lnB w="38100">
                      <a:solidFill>
                        <a:srgbClr val="68007E"/>
                      </a:solidFill>
                      <a:prstDash val="solid"/>
                    </a:lnB>
                  </a:tcPr>
                </a:tc>
              </a:tr>
              <a:tr h="36475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R="33020">
                        <a:lnSpc>
                          <a:spcPct val="100000"/>
                        </a:lnSpc>
                        <a:tabLst>
                          <a:tab pos="804545" algn="l"/>
                          <a:tab pos="1475105" algn="l"/>
                        </a:tabLst>
                      </a:pPr>
                      <a:r>
                        <a:rPr dirty="0" sz="14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---	</a:t>
                      </a:r>
                      <a:r>
                        <a:rPr dirty="0" baseline="-7936" sz="1575" spc="-7" b="1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SKILLS	</a:t>
                      </a:r>
                      <a:r>
                        <a:rPr dirty="0" sz="14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---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44170" marR="31750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Pharma/Clinical Operations/ </a:t>
                      </a:r>
                      <a:r>
                        <a:rPr dirty="0" sz="1200" spc="-26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Team </a:t>
                      </a:r>
                      <a:r>
                        <a:rPr dirty="0" sz="12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&amp; Unit </a:t>
                      </a: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management/ </a:t>
                      </a:r>
                      <a:r>
                        <a:rPr dirty="0" sz="12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r>
                        <a:rPr dirty="0" sz="1200" spc="-2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management/NTIC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684530" algn="l"/>
                          <a:tab pos="1699895" algn="l"/>
                        </a:tabLst>
                      </a:pPr>
                      <a:r>
                        <a:rPr dirty="0" baseline="5952" sz="21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---	</a:t>
                      </a:r>
                      <a:r>
                        <a:rPr dirty="0" sz="1050" spc="-5" b="1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EXPERIENCE	</a:t>
                      </a:r>
                      <a:r>
                        <a:rPr dirty="0" baseline="5952" sz="21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---</a:t>
                      </a:r>
                      <a:endParaRPr baseline="5952" sz="2100">
                        <a:latin typeface="Calibri"/>
                        <a:cs typeface="Calibri"/>
                      </a:endParaRPr>
                    </a:p>
                    <a:p>
                      <a:pPr algn="just" marL="297180" marR="294005">
                        <a:lnSpc>
                          <a:spcPct val="100000"/>
                        </a:lnSpc>
                        <a:spcBef>
                          <a:spcPts val="770"/>
                        </a:spcBef>
                        <a:tabLst>
                          <a:tab pos="1269365" algn="l"/>
                          <a:tab pos="2007235" algn="l"/>
                        </a:tabLst>
                      </a:pPr>
                      <a:r>
                        <a:rPr dirty="0" sz="12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20+</a:t>
                      </a:r>
                      <a:r>
                        <a:rPr dirty="0" sz="1200" spc="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years</a:t>
                      </a: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200" spc="254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Clinical </a:t>
                      </a:r>
                      <a:r>
                        <a:rPr dirty="0" sz="12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esea</a:t>
                      </a:r>
                      <a:r>
                        <a:rPr dirty="0" sz="1200" spc="-1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.	</a:t>
                      </a:r>
                      <a:r>
                        <a:rPr dirty="0" sz="1200" spc="-1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 spc="-2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e	in  </a:t>
                      </a: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anticancer</a:t>
                      </a:r>
                      <a:r>
                        <a:rPr dirty="0" sz="12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center,</a:t>
                      </a:r>
                      <a:r>
                        <a:rPr dirty="0" sz="1200" spc="-2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Intensive </a:t>
                      </a: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care </a:t>
                      </a: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unit, GCP </a:t>
                      </a:r>
                      <a:r>
                        <a:rPr dirty="0" sz="1200" spc="-2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Officer, </a:t>
                      </a:r>
                      <a:r>
                        <a:rPr dirty="0" sz="12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DP&amp;P </a:t>
                      </a:r>
                      <a:r>
                        <a:rPr dirty="0" sz="1200" spc="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r>
                        <a:rPr dirty="0" sz="1200" spc="-2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management.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21590">
                        <a:lnSpc>
                          <a:spcPct val="100000"/>
                        </a:lnSpc>
                        <a:tabLst>
                          <a:tab pos="706755" algn="l"/>
                          <a:tab pos="1722120" algn="l"/>
                        </a:tabLst>
                      </a:pPr>
                      <a:r>
                        <a:rPr dirty="0" baseline="5952" sz="21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---	</a:t>
                      </a:r>
                      <a:r>
                        <a:rPr dirty="0" sz="1050" b="1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EDUCATION	</a:t>
                      </a:r>
                      <a:r>
                        <a:rPr dirty="0" baseline="5952" sz="2100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---</a:t>
                      </a:r>
                      <a:endParaRPr baseline="5952" sz="2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 marL="23495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Nursing</a:t>
                      </a:r>
                      <a:r>
                        <a:rPr dirty="0" sz="1200" spc="-6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68007E"/>
                          </a:solidFill>
                          <a:latin typeface="Calibri"/>
                          <a:cs typeface="Calibri"/>
                        </a:rPr>
                        <a:t>school.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9525">
                      <a:solidFill>
                        <a:srgbClr val="68007E"/>
                      </a:solidFill>
                      <a:prstDash val="solid"/>
                    </a:lnL>
                    <a:lnR w="9525">
                      <a:solidFill>
                        <a:srgbClr val="68007E"/>
                      </a:solidFill>
                      <a:prstDash val="solid"/>
                    </a:lnR>
                    <a:lnT w="38100">
                      <a:solidFill>
                        <a:srgbClr val="68007E"/>
                      </a:solidFill>
                      <a:prstDash val="solid"/>
                    </a:lnT>
                    <a:lnB w="9525">
                      <a:solidFill>
                        <a:srgbClr val="68007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0955" y="5497067"/>
            <a:ext cx="443484" cy="33985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0767" y="4107179"/>
            <a:ext cx="364236" cy="30784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6403" y="2988564"/>
            <a:ext cx="429768" cy="31242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31564" y="1741932"/>
            <a:ext cx="1054608" cy="1056132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595242" y="189992"/>
            <a:ext cx="463423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15"/>
              <a:t>PopsiCube</a:t>
            </a:r>
            <a:r>
              <a:rPr dirty="0" sz="4400" spc="-60"/>
              <a:t> </a:t>
            </a:r>
            <a:r>
              <a:rPr dirty="0" sz="4400" spc="-20"/>
              <a:t>Founders</a:t>
            </a:r>
            <a:endParaRPr sz="4400"/>
          </a:p>
        </p:txBody>
      </p:sp>
      <p:sp>
        <p:nvSpPr>
          <p:cNvPr id="14" name="object 14"/>
          <p:cNvSpPr txBox="1"/>
          <p:nvPr/>
        </p:nvSpPr>
        <p:spPr>
          <a:xfrm>
            <a:off x="6657213" y="1468983"/>
            <a:ext cx="3568700" cy="443865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400">
                <a:solidFill>
                  <a:srgbClr val="4E005F"/>
                </a:solidFill>
                <a:latin typeface="Verdana"/>
                <a:cs typeface="Verdana"/>
              </a:rPr>
              <a:t>SHARHOLDERS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400" spc="-5">
                <a:solidFill>
                  <a:srgbClr val="EF8400"/>
                </a:solidFill>
                <a:latin typeface="Verdana"/>
                <a:cs typeface="Verdana"/>
              </a:rPr>
              <a:t>PopsiCube</a:t>
            </a:r>
            <a:r>
              <a:rPr dirty="0" sz="1400" spc="-65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EF8400"/>
                </a:solidFill>
                <a:latin typeface="Verdana"/>
                <a:cs typeface="Verdana"/>
              </a:rPr>
              <a:t>France</a:t>
            </a:r>
            <a:r>
              <a:rPr dirty="0" sz="1400" spc="-45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EF8400"/>
                </a:solidFill>
                <a:latin typeface="Verdana"/>
                <a:cs typeface="Verdana"/>
              </a:rPr>
              <a:t>HQ</a:t>
            </a:r>
            <a:endParaRPr sz="1400">
              <a:latin typeface="Verdana"/>
              <a:cs typeface="Verdana"/>
            </a:endParaRPr>
          </a:p>
          <a:p>
            <a:pPr marL="927100">
              <a:lnSpc>
                <a:spcPct val="100000"/>
              </a:lnSpc>
              <a:spcBef>
                <a:spcPts val="300"/>
              </a:spcBef>
            </a:pPr>
            <a:r>
              <a:rPr dirty="0" sz="1400" spc="-10">
                <a:solidFill>
                  <a:srgbClr val="EF8400"/>
                </a:solidFill>
                <a:latin typeface="Verdana"/>
                <a:cs typeface="Verdana"/>
              </a:rPr>
              <a:t>Fabrice</a:t>
            </a:r>
            <a:r>
              <a:rPr dirty="0" sz="1400" spc="-80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EF8400"/>
                </a:solidFill>
                <a:latin typeface="Verdana"/>
                <a:cs typeface="Verdana"/>
              </a:rPr>
              <a:t>85%</a:t>
            </a:r>
            <a:endParaRPr sz="1400">
              <a:latin typeface="Verdana"/>
              <a:cs typeface="Verdana"/>
            </a:endParaRPr>
          </a:p>
          <a:p>
            <a:pPr marL="927100">
              <a:lnSpc>
                <a:spcPct val="100000"/>
              </a:lnSpc>
              <a:spcBef>
                <a:spcPts val="300"/>
              </a:spcBef>
            </a:pPr>
            <a:r>
              <a:rPr dirty="0" sz="1400">
                <a:solidFill>
                  <a:srgbClr val="EF8400"/>
                </a:solidFill>
                <a:latin typeface="Verdana"/>
                <a:cs typeface="Verdana"/>
              </a:rPr>
              <a:t>Sylvie</a:t>
            </a:r>
            <a:r>
              <a:rPr dirty="0" sz="1400" spc="-80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EF8400"/>
                </a:solidFill>
                <a:latin typeface="Verdana"/>
                <a:cs typeface="Verdana"/>
              </a:rPr>
              <a:t>15%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400">
                <a:solidFill>
                  <a:srgbClr val="EF8400"/>
                </a:solidFill>
                <a:latin typeface="Verdana"/>
                <a:cs typeface="Verdana"/>
              </a:rPr>
              <a:t>Mission</a:t>
            </a:r>
            <a:r>
              <a:rPr dirty="0" sz="1400" spc="-65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EF8400"/>
                </a:solidFill>
                <a:latin typeface="Verdana"/>
                <a:cs typeface="Verdana"/>
              </a:rPr>
              <a:t>TEC</a:t>
            </a:r>
            <a:r>
              <a:rPr dirty="0" sz="1400" spc="-35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EF8400"/>
                </a:solidFill>
                <a:latin typeface="Verdana"/>
                <a:cs typeface="Verdana"/>
              </a:rPr>
              <a:t>acquired</a:t>
            </a:r>
            <a:r>
              <a:rPr dirty="0" sz="1400" spc="-40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 spc="5">
                <a:solidFill>
                  <a:srgbClr val="EF8400"/>
                </a:solidFill>
                <a:latin typeface="Verdana"/>
                <a:cs typeface="Verdana"/>
              </a:rPr>
              <a:t>in</a:t>
            </a:r>
            <a:r>
              <a:rPr dirty="0" sz="1400" spc="-20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EF8400"/>
                </a:solidFill>
                <a:latin typeface="Verdana"/>
                <a:cs typeface="Verdana"/>
              </a:rPr>
              <a:t>2014</a:t>
            </a:r>
            <a:endParaRPr sz="1400">
              <a:latin typeface="Verdana"/>
              <a:cs typeface="Verdana"/>
            </a:endParaRPr>
          </a:p>
          <a:p>
            <a:pPr marL="927100">
              <a:lnSpc>
                <a:spcPct val="100000"/>
              </a:lnSpc>
              <a:spcBef>
                <a:spcPts val="300"/>
              </a:spcBef>
            </a:pPr>
            <a:r>
              <a:rPr dirty="0" sz="1400" spc="-5">
                <a:solidFill>
                  <a:srgbClr val="EF8400"/>
                </a:solidFill>
                <a:latin typeface="Verdana"/>
                <a:cs typeface="Verdana"/>
              </a:rPr>
              <a:t>PopsiCube</a:t>
            </a:r>
            <a:r>
              <a:rPr dirty="0" sz="1400" spc="-65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EF8400"/>
                </a:solidFill>
                <a:latin typeface="Verdana"/>
                <a:cs typeface="Verdana"/>
              </a:rPr>
              <a:t>Fr</a:t>
            </a:r>
            <a:r>
              <a:rPr dirty="0" sz="1400" spc="-40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EF8400"/>
                </a:solidFill>
                <a:latin typeface="Verdana"/>
                <a:cs typeface="Verdana"/>
              </a:rPr>
              <a:t>95%</a:t>
            </a:r>
            <a:endParaRPr sz="1400">
              <a:latin typeface="Verdana"/>
              <a:cs typeface="Verdana"/>
            </a:endParaRPr>
          </a:p>
          <a:p>
            <a:pPr marL="927100">
              <a:lnSpc>
                <a:spcPct val="100000"/>
              </a:lnSpc>
              <a:spcBef>
                <a:spcPts val="300"/>
              </a:spcBef>
            </a:pPr>
            <a:r>
              <a:rPr dirty="0" sz="1400" spc="-10">
                <a:solidFill>
                  <a:srgbClr val="EF8400"/>
                </a:solidFill>
                <a:latin typeface="Verdana"/>
                <a:cs typeface="Verdana"/>
              </a:rPr>
              <a:t>Fabrice</a:t>
            </a:r>
            <a:r>
              <a:rPr dirty="0" sz="1400" spc="-75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EF8400"/>
                </a:solidFill>
                <a:latin typeface="Verdana"/>
                <a:cs typeface="Verdana"/>
              </a:rPr>
              <a:t>5%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ts val="1660"/>
              </a:lnSpc>
              <a:spcBef>
                <a:spcPts val="395"/>
              </a:spcBef>
            </a:pPr>
            <a:r>
              <a:rPr dirty="0" sz="1400">
                <a:solidFill>
                  <a:srgbClr val="EF8400"/>
                </a:solidFill>
                <a:latin typeface="Verdana"/>
                <a:cs typeface="Verdana"/>
              </a:rPr>
              <a:t>Acquisition</a:t>
            </a:r>
            <a:r>
              <a:rPr dirty="0" sz="1400" spc="-60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EF8400"/>
                </a:solidFill>
                <a:latin typeface="Verdana"/>
                <a:cs typeface="Verdana"/>
              </a:rPr>
              <a:t>and</a:t>
            </a:r>
            <a:r>
              <a:rPr dirty="0" sz="1400" spc="-20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EF8400"/>
                </a:solidFill>
                <a:latin typeface="Verdana"/>
                <a:cs typeface="Verdana"/>
              </a:rPr>
              <a:t>merge</a:t>
            </a:r>
            <a:r>
              <a:rPr dirty="0" sz="1400" spc="-30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EF8400"/>
                </a:solidFill>
                <a:latin typeface="Verdana"/>
                <a:cs typeface="Verdana"/>
              </a:rPr>
              <a:t>of</a:t>
            </a:r>
            <a:r>
              <a:rPr dirty="0" sz="1400" spc="-20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 spc="-15">
                <a:solidFill>
                  <a:srgbClr val="EF8400"/>
                </a:solidFill>
                <a:latin typeface="Verdana"/>
                <a:cs typeface="Verdana"/>
              </a:rPr>
              <a:t>Fovea</a:t>
            </a:r>
            <a:r>
              <a:rPr dirty="0" sz="1400" spc="-30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EF8400"/>
                </a:solidFill>
                <a:latin typeface="Verdana"/>
                <a:cs typeface="Verdana"/>
              </a:rPr>
              <a:t>in</a:t>
            </a:r>
            <a:r>
              <a:rPr dirty="0" sz="1400" spc="-20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EF8400"/>
                </a:solidFill>
                <a:latin typeface="Verdana"/>
                <a:cs typeface="Verdana"/>
              </a:rPr>
              <a:t>2017 </a:t>
            </a:r>
            <a:r>
              <a:rPr dirty="0" sz="1400" spc="-475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EF8400"/>
                </a:solidFill>
                <a:latin typeface="Verdana"/>
                <a:cs typeface="Verdana"/>
              </a:rPr>
              <a:t>PopsiCube</a:t>
            </a:r>
            <a:r>
              <a:rPr dirty="0" sz="1400" spc="-50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EF8400"/>
                </a:solidFill>
                <a:latin typeface="Verdana"/>
                <a:cs typeface="Verdana"/>
              </a:rPr>
              <a:t>USA</a:t>
            </a:r>
            <a:r>
              <a:rPr dirty="0" sz="1400" spc="-15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EF8400"/>
                </a:solidFill>
                <a:latin typeface="Verdana"/>
                <a:cs typeface="Verdana"/>
              </a:rPr>
              <a:t>Inc</a:t>
            </a:r>
            <a:r>
              <a:rPr dirty="0" sz="1400" spc="-15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EF8400"/>
                </a:solidFill>
                <a:latin typeface="Verdana"/>
                <a:cs typeface="Verdana"/>
              </a:rPr>
              <a:t>(Delaware)</a:t>
            </a:r>
            <a:endParaRPr sz="1400">
              <a:latin typeface="Verdana"/>
              <a:cs typeface="Verdana"/>
            </a:endParaRPr>
          </a:p>
          <a:p>
            <a:pPr marL="927100" marR="567055">
              <a:lnSpc>
                <a:spcPts val="1980"/>
              </a:lnSpc>
              <a:spcBef>
                <a:spcPts val="60"/>
              </a:spcBef>
            </a:pPr>
            <a:r>
              <a:rPr dirty="0" sz="1400" spc="-5">
                <a:solidFill>
                  <a:srgbClr val="EF8400"/>
                </a:solidFill>
                <a:latin typeface="Verdana"/>
                <a:cs typeface="Verdana"/>
              </a:rPr>
              <a:t>PopsiCube</a:t>
            </a:r>
            <a:r>
              <a:rPr dirty="0" sz="1400" spc="110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EF8400"/>
                </a:solidFill>
                <a:latin typeface="Verdana"/>
                <a:cs typeface="Verdana"/>
              </a:rPr>
              <a:t>Fr</a:t>
            </a:r>
            <a:r>
              <a:rPr dirty="0" sz="1400" spc="140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EF8400"/>
                </a:solidFill>
                <a:latin typeface="Verdana"/>
                <a:cs typeface="Verdana"/>
              </a:rPr>
              <a:t>66,6% </a:t>
            </a:r>
            <a:r>
              <a:rPr dirty="0" sz="1400">
                <a:solidFill>
                  <a:srgbClr val="EF8400"/>
                </a:solidFill>
                <a:latin typeface="Verdana"/>
                <a:cs typeface="Verdana"/>
              </a:rPr>
              <a:t> Mr</a:t>
            </a:r>
            <a:r>
              <a:rPr dirty="0" sz="1400" spc="-45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EF8400"/>
                </a:solidFill>
                <a:latin typeface="Verdana"/>
                <a:cs typeface="Verdana"/>
              </a:rPr>
              <a:t>Guy</a:t>
            </a:r>
            <a:r>
              <a:rPr dirty="0" sz="1400" spc="-35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EF8400"/>
                </a:solidFill>
                <a:latin typeface="Verdana"/>
                <a:cs typeface="Verdana"/>
              </a:rPr>
              <a:t>Maestre</a:t>
            </a:r>
            <a:r>
              <a:rPr dirty="0" sz="1400" spc="-65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EF8400"/>
                </a:solidFill>
                <a:latin typeface="Verdana"/>
                <a:cs typeface="Verdana"/>
              </a:rPr>
              <a:t>33,3%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1400" spc="-5">
                <a:solidFill>
                  <a:srgbClr val="EF8400"/>
                </a:solidFill>
                <a:latin typeface="Verdana"/>
                <a:cs typeface="Verdana"/>
              </a:rPr>
              <a:t>PopsiCube</a:t>
            </a:r>
            <a:r>
              <a:rPr dirty="0" sz="1400" spc="-65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EF8400"/>
                </a:solidFill>
                <a:latin typeface="Verdana"/>
                <a:cs typeface="Verdana"/>
              </a:rPr>
              <a:t>Rus</a:t>
            </a:r>
            <a:r>
              <a:rPr dirty="0" sz="1400" spc="-35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EF8400"/>
                </a:solidFill>
                <a:latin typeface="Verdana"/>
                <a:cs typeface="Verdana"/>
              </a:rPr>
              <a:t>ooo</a:t>
            </a:r>
            <a:endParaRPr sz="1400">
              <a:latin typeface="Verdana"/>
              <a:cs typeface="Verdana"/>
            </a:endParaRPr>
          </a:p>
          <a:p>
            <a:pPr marL="927100">
              <a:lnSpc>
                <a:spcPct val="100000"/>
              </a:lnSpc>
              <a:spcBef>
                <a:spcPts val="300"/>
              </a:spcBef>
            </a:pPr>
            <a:r>
              <a:rPr dirty="0" sz="1400" spc="-5">
                <a:solidFill>
                  <a:srgbClr val="EF8400"/>
                </a:solidFill>
                <a:latin typeface="Verdana"/>
                <a:cs typeface="Verdana"/>
              </a:rPr>
              <a:t>PopsiCube</a:t>
            </a:r>
            <a:r>
              <a:rPr dirty="0" sz="1400" spc="-65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EF8400"/>
                </a:solidFill>
                <a:latin typeface="Verdana"/>
                <a:cs typeface="Verdana"/>
              </a:rPr>
              <a:t>Fr</a:t>
            </a:r>
            <a:r>
              <a:rPr dirty="0" sz="1400" spc="-40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EF8400"/>
                </a:solidFill>
                <a:latin typeface="Verdana"/>
                <a:cs typeface="Verdana"/>
              </a:rPr>
              <a:t>51%</a:t>
            </a:r>
            <a:endParaRPr sz="1400">
              <a:latin typeface="Verdana"/>
              <a:cs typeface="Verdana"/>
            </a:endParaRPr>
          </a:p>
          <a:p>
            <a:pPr marL="927100">
              <a:lnSpc>
                <a:spcPct val="100000"/>
              </a:lnSpc>
              <a:spcBef>
                <a:spcPts val="300"/>
              </a:spcBef>
            </a:pPr>
            <a:r>
              <a:rPr dirty="0" sz="1400">
                <a:solidFill>
                  <a:srgbClr val="EF8400"/>
                </a:solidFill>
                <a:latin typeface="Verdana"/>
                <a:cs typeface="Verdana"/>
              </a:rPr>
              <a:t>3</a:t>
            </a:r>
            <a:r>
              <a:rPr dirty="0" sz="1400" spc="-40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EF8400"/>
                </a:solidFill>
                <a:latin typeface="Verdana"/>
                <a:cs typeface="Verdana"/>
              </a:rPr>
              <a:t>Russian</a:t>
            </a:r>
            <a:r>
              <a:rPr dirty="0" sz="1400" spc="-55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EF8400"/>
                </a:solidFill>
                <a:latin typeface="Verdana"/>
                <a:cs typeface="Verdana"/>
              </a:rPr>
              <a:t>girls</a:t>
            </a:r>
            <a:r>
              <a:rPr dirty="0" sz="1400" spc="-55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EF8400"/>
                </a:solidFill>
                <a:latin typeface="Verdana"/>
                <a:cs typeface="Verdana"/>
              </a:rPr>
              <a:t>49%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Verdana"/>
              <a:cs typeface="Verdana"/>
            </a:endParaRPr>
          </a:p>
          <a:p>
            <a:pPr marL="12700" marR="102235">
              <a:lnSpc>
                <a:spcPct val="99300"/>
              </a:lnSpc>
            </a:pPr>
            <a:r>
              <a:rPr dirty="0" sz="1400" spc="-5">
                <a:solidFill>
                  <a:srgbClr val="EF8400"/>
                </a:solidFill>
                <a:latin typeface="Verdana"/>
                <a:cs typeface="Verdana"/>
              </a:rPr>
              <a:t>PopsiCube</a:t>
            </a:r>
            <a:r>
              <a:rPr dirty="0" sz="1400" spc="-55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 spc="-15">
                <a:solidFill>
                  <a:srgbClr val="EF8400"/>
                </a:solidFill>
                <a:latin typeface="Verdana"/>
                <a:cs typeface="Verdana"/>
              </a:rPr>
              <a:t>Tunisia</a:t>
            </a:r>
            <a:r>
              <a:rPr dirty="0" sz="1400" spc="-65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EF8400"/>
                </a:solidFill>
                <a:latin typeface="Verdana"/>
                <a:cs typeface="Verdana"/>
              </a:rPr>
              <a:t>(100%</a:t>
            </a:r>
            <a:r>
              <a:rPr dirty="0" sz="1400" spc="-10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EF8400"/>
                </a:solidFill>
                <a:latin typeface="Verdana"/>
                <a:cs typeface="Verdana"/>
              </a:rPr>
              <a:t>PopsiCube</a:t>
            </a:r>
            <a:r>
              <a:rPr dirty="0" sz="1400" spc="-45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EF8400"/>
                </a:solidFill>
                <a:latin typeface="Verdana"/>
                <a:cs typeface="Verdana"/>
              </a:rPr>
              <a:t>fr </a:t>
            </a:r>
            <a:r>
              <a:rPr dirty="0" sz="1400" spc="-475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EF8400"/>
                </a:solidFill>
                <a:latin typeface="Verdana"/>
                <a:cs typeface="Verdana"/>
              </a:rPr>
              <a:t>activity suspended could </a:t>
            </a:r>
            <a:r>
              <a:rPr dirty="0" sz="1400" spc="-5">
                <a:solidFill>
                  <a:srgbClr val="EF8400"/>
                </a:solidFill>
                <a:latin typeface="Verdana"/>
                <a:cs typeface="Verdana"/>
              </a:rPr>
              <a:t>probably be </a:t>
            </a:r>
            <a:r>
              <a:rPr dirty="0" sz="1400">
                <a:solidFill>
                  <a:srgbClr val="EF8400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EF8400"/>
                </a:solidFill>
                <a:latin typeface="Verdana"/>
                <a:cs typeface="Verdana"/>
              </a:rPr>
              <a:t>reactivated)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85019" y="6475474"/>
            <a:ext cx="1860803" cy="3688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44848" y="177164"/>
            <a:ext cx="427228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25"/>
              <a:t>Organization</a:t>
            </a:r>
            <a:r>
              <a:rPr dirty="0" sz="4400" spc="-65"/>
              <a:t> </a:t>
            </a:r>
            <a:r>
              <a:rPr dirty="0" sz="4400" spc="-5"/>
              <a:t>Chart</a:t>
            </a:r>
            <a:endParaRPr sz="4400"/>
          </a:p>
        </p:txBody>
      </p:sp>
      <p:grpSp>
        <p:nvGrpSpPr>
          <p:cNvPr id="5" name="object 5"/>
          <p:cNvGrpSpPr/>
          <p:nvPr/>
        </p:nvGrpSpPr>
        <p:grpSpPr>
          <a:xfrm>
            <a:off x="1620266" y="1595882"/>
            <a:ext cx="8566150" cy="2836545"/>
            <a:chOff x="1620266" y="1595882"/>
            <a:chExt cx="8566150" cy="2836545"/>
          </a:xfrm>
        </p:grpSpPr>
        <p:sp>
          <p:nvSpPr>
            <p:cNvPr id="6" name="object 6"/>
            <p:cNvSpPr/>
            <p:nvPr/>
          </p:nvSpPr>
          <p:spPr>
            <a:xfrm>
              <a:off x="3533394" y="2434590"/>
              <a:ext cx="6640195" cy="1985645"/>
            </a:xfrm>
            <a:custGeom>
              <a:avLst/>
              <a:gdLst/>
              <a:ahLst/>
              <a:cxnLst/>
              <a:rect l="l" t="t" r="r" b="b"/>
              <a:pathLst>
                <a:path w="6640195" h="1985645">
                  <a:moveTo>
                    <a:pt x="6164580" y="807720"/>
                  </a:moveTo>
                  <a:lnTo>
                    <a:pt x="6164580" y="1985137"/>
                  </a:lnTo>
                  <a:lnTo>
                    <a:pt x="6347459" y="1985137"/>
                  </a:lnTo>
                </a:path>
                <a:path w="6640195" h="1985645">
                  <a:moveTo>
                    <a:pt x="6164580" y="807720"/>
                  </a:moveTo>
                  <a:lnTo>
                    <a:pt x="6164580" y="1566545"/>
                  </a:lnTo>
                  <a:lnTo>
                    <a:pt x="6342507" y="1566545"/>
                  </a:lnTo>
                </a:path>
                <a:path w="6640195" h="1985645">
                  <a:moveTo>
                    <a:pt x="6164580" y="807720"/>
                  </a:moveTo>
                  <a:lnTo>
                    <a:pt x="6164580" y="1125727"/>
                  </a:lnTo>
                  <a:lnTo>
                    <a:pt x="6342507" y="1125727"/>
                  </a:lnTo>
                </a:path>
                <a:path w="6640195" h="1985645">
                  <a:moveTo>
                    <a:pt x="6167628" y="458724"/>
                  </a:moveTo>
                  <a:lnTo>
                    <a:pt x="6167628" y="510286"/>
                  </a:lnTo>
                  <a:lnTo>
                    <a:pt x="6639940" y="510286"/>
                  </a:lnTo>
                  <a:lnTo>
                    <a:pt x="6639940" y="561721"/>
                  </a:lnTo>
                </a:path>
                <a:path w="6640195" h="1985645">
                  <a:moveTo>
                    <a:pt x="6166611" y="458724"/>
                  </a:moveTo>
                  <a:lnTo>
                    <a:pt x="6166611" y="510286"/>
                  </a:lnTo>
                  <a:lnTo>
                    <a:pt x="5402580" y="510286"/>
                  </a:lnTo>
                  <a:lnTo>
                    <a:pt x="5402580" y="561721"/>
                  </a:lnTo>
                </a:path>
                <a:path w="6640195" h="1985645">
                  <a:moveTo>
                    <a:pt x="6166484" y="458724"/>
                  </a:moveTo>
                  <a:lnTo>
                    <a:pt x="6166484" y="510286"/>
                  </a:lnTo>
                  <a:lnTo>
                    <a:pt x="4360163" y="510286"/>
                  </a:lnTo>
                  <a:lnTo>
                    <a:pt x="4360163" y="561721"/>
                  </a:lnTo>
                </a:path>
                <a:path w="6640195" h="1985645">
                  <a:moveTo>
                    <a:pt x="3110483" y="0"/>
                  </a:moveTo>
                  <a:lnTo>
                    <a:pt x="3110483" y="51562"/>
                  </a:lnTo>
                  <a:lnTo>
                    <a:pt x="6167501" y="51562"/>
                  </a:lnTo>
                  <a:lnTo>
                    <a:pt x="6167501" y="102997"/>
                  </a:lnTo>
                </a:path>
                <a:path w="6640195" h="1985645">
                  <a:moveTo>
                    <a:pt x="3110483" y="0"/>
                  </a:moveTo>
                  <a:lnTo>
                    <a:pt x="3110483" y="51562"/>
                  </a:lnTo>
                  <a:lnTo>
                    <a:pt x="4158106" y="51562"/>
                  </a:lnTo>
                  <a:lnTo>
                    <a:pt x="4158106" y="102997"/>
                  </a:lnTo>
                </a:path>
                <a:path w="6640195" h="1985645">
                  <a:moveTo>
                    <a:pt x="3110483" y="0"/>
                  </a:moveTo>
                  <a:lnTo>
                    <a:pt x="3110483" y="51562"/>
                  </a:lnTo>
                  <a:lnTo>
                    <a:pt x="3491991" y="51562"/>
                  </a:lnTo>
                  <a:lnTo>
                    <a:pt x="3491991" y="102997"/>
                  </a:lnTo>
                </a:path>
                <a:path w="6640195" h="1985645">
                  <a:moveTo>
                    <a:pt x="3110991" y="0"/>
                  </a:moveTo>
                  <a:lnTo>
                    <a:pt x="3110991" y="51562"/>
                  </a:lnTo>
                  <a:lnTo>
                    <a:pt x="2898647" y="51562"/>
                  </a:lnTo>
                  <a:lnTo>
                    <a:pt x="2898647" y="102997"/>
                  </a:lnTo>
                </a:path>
                <a:path w="6640195" h="1985645">
                  <a:moveTo>
                    <a:pt x="3110610" y="0"/>
                  </a:moveTo>
                  <a:lnTo>
                    <a:pt x="3110610" y="51562"/>
                  </a:lnTo>
                  <a:lnTo>
                    <a:pt x="2218943" y="51562"/>
                  </a:lnTo>
                  <a:lnTo>
                    <a:pt x="2218943" y="102997"/>
                  </a:lnTo>
                </a:path>
                <a:path w="6640195" h="1985645">
                  <a:moveTo>
                    <a:pt x="3110610" y="0"/>
                  </a:moveTo>
                  <a:lnTo>
                    <a:pt x="3110610" y="51562"/>
                  </a:lnTo>
                  <a:lnTo>
                    <a:pt x="888491" y="51562"/>
                  </a:lnTo>
                  <a:lnTo>
                    <a:pt x="888491" y="102997"/>
                  </a:lnTo>
                </a:path>
                <a:path w="6640195" h="1985645">
                  <a:moveTo>
                    <a:pt x="3110737" y="0"/>
                  </a:moveTo>
                  <a:lnTo>
                    <a:pt x="3110737" y="51562"/>
                  </a:lnTo>
                  <a:lnTo>
                    <a:pt x="0" y="51562"/>
                  </a:lnTo>
                  <a:lnTo>
                    <a:pt x="0" y="102997"/>
                  </a:lnTo>
                </a:path>
              </a:pathLst>
            </a:custGeom>
            <a:ln w="25400">
              <a:solidFill>
                <a:srgbClr val="E7892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189226" y="1985010"/>
              <a:ext cx="4453890" cy="103505"/>
            </a:xfrm>
            <a:custGeom>
              <a:avLst/>
              <a:gdLst/>
              <a:ahLst/>
              <a:cxnLst/>
              <a:rect l="l" t="t" r="r" b="b"/>
              <a:pathLst>
                <a:path w="4453890" h="103505">
                  <a:moveTo>
                    <a:pt x="2298191" y="0"/>
                  </a:moveTo>
                  <a:lnTo>
                    <a:pt x="2298191" y="51562"/>
                  </a:lnTo>
                  <a:lnTo>
                    <a:pt x="4453890" y="51562"/>
                  </a:lnTo>
                  <a:lnTo>
                    <a:pt x="4453890" y="102997"/>
                  </a:lnTo>
                </a:path>
                <a:path w="4453890" h="103505">
                  <a:moveTo>
                    <a:pt x="2299081" y="0"/>
                  </a:moveTo>
                  <a:lnTo>
                    <a:pt x="2299081" y="51562"/>
                  </a:lnTo>
                  <a:lnTo>
                    <a:pt x="1763268" y="51562"/>
                  </a:lnTo>
                  <a:lnTo>
                    <a:pt x="1763268" y="102997"/>
                  </a:lnTo>
                </a:path>
                <a:path w="4453890" h="103505">
                  <a:moveTo>
                    <a:pt x="2299335" y="0"/>
                  </a:moveTo>
                  <a:lnTo>
                    <a:pt x="2299335" y="51562"/>
                  </a:lnTo>
                  <a:lnTo>
                    <a:pt x="880872" y="51562"/>
                  </a:lnTo>
                  <a:lnTo>
                    <a:pt x="880872" y="102997"/>
                  </a:lnTo>
                </a:path>
                <a:path w="4453890" h="103505">
                  <a:moveTo>
                    <a:pt x="2297938" y="0"/>
                  </a:moveTo>
                  <a:lnTo>
                    <a:pt x="2297938" y="51562"/>
                  </a:lnTo>
                  <a:lnTo>
                    <a:pt x="0" y="51562"/>
                  </a:lnTo>
                  <a:lnTo>
                    <a:pt x="0" y="102997"/>
                  </a:lnTo>
                </a:path>
              </a:pathLst>
            </a:custGeom>
            <a:ln w="25400">
              <a:solidFill>
                <a:srgbClr val="CA792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867150" y="1608582"/>
              <a:ext cx="1240790" cy="376555"/>
            </a:xfrm>
            <a:custGeom>
              <a:avLst/>
              <a:gdLst/>
              <a:ahLst/>
              <a:cxnLst/>
              <a:rect l="l" t="t" r="r" b="b"/>
              <a:pathLst>
                <a:path w="1240789" h="376555">
                  <a:moveTo>
                    <a:pt x="1240536" y="0"/>
                  </a:moveTo>
                  <a:lnTo>
                    <a:pt x="0" y="0"/>
                  </a:lnTo>
                  <a:lnTo>
                    <a:pt x="0" y="376427"/>
                  </a:lnTo>
                  <a:lnTo>
                    <a:pt x="1240536" y="376427"/>
                  </a:lnTo>
                  <a:lnTo>
                    <a:pt x="1240536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867150" y="1608582"/>
              <a:ext cx="1240790" cy="376555"/>
            </a:xfrm>
            <a:custGeom>
              <a:avLst/>
              <a:gdLst/>
              <a:ahLst/>
              <a:cxnLst/>
              <a:rect l="l" t="t" r="r" b="b"/>
              <a:pathLst>
                <a:path w="1240789" h="376555">
                  <a:moveTo>
                    <a:pt x="0" y="376427"/>
                  </a:moveTo>
                  <a:lnTo>
                    <a:pt x="1240536" y="376427"/>
                  </a:lnTo>
                  <a:lnTo>
                    <a:pt x="1240536" y="0"/>
                  </a:lnTo>
                  <a:lnTo>
                    <a:pt x="0" y="0"/>
                  </a:lnTo>
                  <a:lnTo>
                    <a:pt x="0" y="376427"/>
                  </a:lnTo>
                  <a:close/>
                </a:path>
              </a:pathLst>
            </a:custGeom>
            <a:ln w="25400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32966" y="2344674"/>
              <a:ext cx="895985" cy="103505"/>
            </a:xfrm>
            <a:custGeom>
              <a:avLst/>
              <a:gdLst/>
              <a:ahLst/>
              <a:cxnLst/>
              <a:rect l="l" t="t" r="r" b="b"/>
              <a:pathLst>
                <a:path w="895985" h="103505">
                  <a:moveTo>
                    <a:pt x="556259" y="0"/>
                  </a:moveTo>
                  <a:lnTo>
                    <a:pt x="556259" y="51562"/>
                  </a:lnTo>
                  <a:lnTo>
                    <a:pt x="895731" y="51562"/>
                  </a:lnTo>
                  <a:lnTo>
                    <a:pt x="895731" y="102997"/>
                  </a:lnTo>
                </a:path>
                <a:path w="895985" h="103505">
                  <a:moveTo>
                    <a:pt x="557021" y="0"/>
                  </a:moveTo>
                  <a:lnTo>
                    <a:pt x="557021" y="51562"/>
                  </a:lnTo>
                  <a:lnTo>
                    <a:pt x="0" y="51562"/>
                  </a:lnTo>
                  <a:lnTo>
                    <a:pt x="0" y="102997"/>
                  </a:lnTo>
                </a:path>
              </a:pathLst>
            </a:custGeom>
            <a:ln w="25400">
              <a:solidFill>
                <a:srgbClr val="E7892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519170" y="2885693"/>
              <a:ext cx="27940" cy="104139"/>
            </a:xfrm>
            <a:custGeom>
              <a:avLst/>
              <a:gdLst/>
              <a:ahLst/>
              <a:cxnLst/>
              <a:rect l="l" t="t" r="r" b="b"/>
              <a:pathLst>
                <a:path w="27939" h="104139">
                  <a:moveTo>
                    <a:pt x="27927" y="0"/>
                  </a:moveTo>
                  <a:lnTo>
                    <a:pt x="26924" y="0"/>
                  </a:lnTo>
                  <a:lnTo>
                    <a:pt x="26403" y="0"/>
                  </a:lnTo>
                  <a:lnTo>
                    <a:pt x="1524" y="0"/>
                  </a:lnTo>
                  <a:lnTo>
                    <a:pt x="0" y="0"/>
                  </a:lnTo>
                  <a:lnTo>
                    <a:pt x="0" y="103632"/>
                  </a:lnTo>
                  <a:lnTo>
                    <a:pt x="1524" y="103632"/>
                  </a:lnTo>
                  <a:lnTo>
                    <a:pt x="26403" y="103632"/>
                  </a:lnTo>
                  <a:lnTo>
                    <a:pt x="27927" y="103632"/>
                  </a:lnTo>
                  <a:lnTo>
                    <a:pt x="27927" y="0"/>
                  </a:lnTo>
                  <a:close/>
                </a:path>
              </a:pathLst>
            </a:custGeom>
            <a:solidFill>
              <a:srgbClr val="E789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532377" y="3583686"/>
              <a:ext cx="0" cy="123825"/>
            </a:xfrm>
            <a:custGeom>
              <a:avLst/>
              <a:gdLst/>
              <a:ahLst/>
              <a:cxnLst/>
              <a:rect l="l" t="t" r="r" b="b"/>
              <a:pathLst>
                <a:path w="0" h="123825">
                  <a:moveTo>
                    <a:pt x="0" y="0"/>
                  </a:moveTo>
                  <a:lnTo>
                    <a:pt x="0" y="123443"/>
                  </a:lnTo>
                </a:path>
              </a:pathLst>
            </a:custGeom>
            <a:ln w="26415">
              <a:solidFill>
                <a:srgbClr val="E7892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519170" y="3234689"/>
              <a:ext cx="27940" cy="104139"/>
            </a:xfrm>
            <a:custGeom>
              <a:avLst/>
              <a:gdLst/>
              <a:ahLst/>
              <a:cxnLst/>
              <a:rect l="l" t="t" r="r" b="b"/>
              <a:pathLst>
                <a:path w="27939" h="104139">
                  <a:moveTo>
                    <a:pt x="27927" y="0"/>
                  </a:moveTo>
                  <a:lnTo>
                    <a:pt x="26403" y="0"/>
                  </a:lnTo>
                  <a:lnTo>
                    <a:pt x="1524" y="0"/>
                  </a:lnTo>
                  <a:lnTo>
                    <a:pt x="0" y="0"/>
                  </a:lnTo>
                  <a:lnTo>
                    <a:pt x="0" y="103632"/>
                  </a:lnTo>
                  <a:lnTo>
                    <a:pt x="1524" y="103632"/>
                  </a:lnTo>
                  <a:lnTo>
                    <a:pt x="26403" y="103632"/>
                  </a:lnTo>
                  <a:lnTo>
                    <a:pt x="27927" y="103632"/>
                  </a:lnTo>
                  <a:lnTo>
                    <a:pt x="27927" y="0"/>
                  </a:lnTo>
                  <a:close/>
                </a:path>
              </a:pathLst>
            </a:custGeom>
            <a:solidFill>
              <a:srgbClr val="E789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146042" y="2782062"/>
              <a:ext cx="4521200" cy="1236345"/>
            </a:xfrm>
            <a:custGeom>
              <a:avLst/>
              <a:gdLst/>
              <a:ahLst/>
              <a:cxnLst/>
              <a:rect l="l" t="t" r="r" b="b"/>
              <a:pathLst>
                <a:path w="4521200" h="1236345">
                  <a:moveTo>
                    <a:pt x="0" y="106679"/>
                  </a:moveTo>
                  <a:lnTo>
                    <a:pt x="0" y="903986"/>
                  </a:lnTo>
                  <a:lnTo>
                    <a:pt x="192024" y="903986"/>
                  </a:lnTo>
                </a:path>
                <a:path w="4521200" h="1236345">
                  <a:moveTo>
                    <a:pt x="0" y="106679"/>
                  </a:moveTo>
                  <a:lnTo>
                    <a:pt x="0" y="386207"/>
                  </a:lnTo>
                  <a:lnTo>
                    <a:pt x="198882" y="386207"/>
                  </a:lnTo>
                </a:path>
                <a:path w="4521200" h="1236345">
                  <a:moveTo>
                    <a:pt x="1606296" y="187451"/>
                  </a:moveTo>
                  <a:lnTo>
                    <a:pt x="1606296" y="290449"/>
                  </a:lnTo>
                </a:path>
                <a:path w="4521200" h="1236345">
                  <a:moveTo>
                    <a:pt x="1363980" y="556260"/>
                  </a:moveTo>
                  <a:lnTo>
                    <a:pt x="1363980" y="1130427"/>
                  </a:lnTo>
                  <a:lnTo>
                    <a:pt x="1454531" y="1130427"/>
                  </a:lnTo>
                </a:path>
                <a:path w="4521200" h="1236345">
                  <a:moveTo>
                    <a:pt x="1363980" y="556260"/>
                  </a:moveTo>
                  <a:lnTo>
                    <a:pt x="1363980" y="788924"/>
                  </a:lnTo>
                  <a:lnTo>
                    <a:pt x="1419733" y="788924"/>
                  </a:lnTo>
                </a:path>
                <a:path w="4521200" h="1236345">
                  <a:moveTo>
                    <a:pt x="2089404" y="0"/>
                  </a:moveTo>
                  <a:lnTo>
                    <a:pt x="2089404" y="1236345"/>
                  </a:lnTo>
                  <a:lnTo>
                    <a:pt x="2163064" y="1236345"/>
                  </a:lnTo>
                </a:path>
                <a:path w="4521200" h="1236345">
                  <a:moveTo>
                    <a:pt x="2089404" y="0"/>
                  </a:moveTo>
                  <a:lnTo>
                    <a:pt x="2089404" y="801877"/>
                  </a:lnTo>
                  <a:lnTo>
                    <a:pt x="2163064" y="801877"/>
                  </a:lnTo>
                </a:path>
                <a:path w="4521200" h="1236345">
                  <a:moveTo>
                    <a:pt x="2089404" y="0"/>
                  </a:moveTo>
                  <a:lnTo>
                    <a:pt x="2089404" y="296545"/>
                  </a:lnTo>
                  <a:lnTo>
                    <a:pt x="2163064" y="296545"/>
                  </a:lnTo>
                </a:path>
                <a:path w="4521200" h="1236345">
                  <a:moveTo>
                    <a:pt x="4358640" y="530351"/>
                  </a:moveTo>
                  <a:lnTo>
                    <a:pt x="4358640" y="857885"/>
                  </a:lnTo>
                  <a:lnTo>
                    <a:pt x="4520692" y="857885"/>
                  </a:lnTo>
                </a:path>
              </a:pathLst>
            </a:custGeom>
            <a:ln w="25400">
              <a:solidFill>
                <a:srgbClr val="E789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3958590" y="1615734"/>
            <a:ext cx="1057910" cy="31940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r>
              <a:rPr dirty="0" sz="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CEO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862582" y="2075942"/>
            <a:ext cx="655320" cy="281940"/>
            <a:chOff x="1862582" y="2075942"/>
            <a:chExt cx="655320" cy="281940"/>
          </a:xfrm>
        </p:grpSpPr>
        <p:sp>
          <p:nvSpPr>
            <p:cNvPr id="17" name="object 17"/>
            <p:cNvSpPr/>
            <p:nvPr/>
          </p:nvSpPr>
          <p:spPr>
            <a:xfrm>
              <a:off x="1875282" y="2088642"/>
              <a:ext cx="629920" cy="256540"/>
            </a:xfrm>
            <a:custGeom>
              <a:avLst/>
              <a:gdLst/>
              <a:ahLst/>
              <a:cxnLst/>
              <a:rect l="l" t="t" r="r" b="b"/>
              <a:pathLst>
                <a:path w="629919" h="256539">
                  <a:moveTo>
                    <a:pt x="629412" y="0"/>
                  </a:moveTo>
                  <a:lnTo>
                    <a:pt x="0" y="0"/>
                  </a:lnTo>
                  <a:lnTo>
                    <a:pt x="0" y="256032"/>
                  </a:lnTo>
                  <a:lnTo>
                    <a:pt x="629412" y="256032"/>
                  </a:lnTo>
                  <a:lnTo>
                    <a:pt x="629412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875282" y="2088642"/>
              <a:ext cx="629920" cy="256540"/>
            </a:xfrm>
            <a:custGeom>
              <a:avLst/>
              <a:gdLst/>
              <a:ahLst/>
              <a:cxnLst/>
              <a:rect l="l" t="t" r="r" b="b"/>
              <a:pathLst>
                <a:path w="629919" h="256539">
                  <a:moveTo>
                    <a:pt x="0" y="256032"/>
                  </a:moveTo>
                  <a:lnTo>
                    <a:pt x="629412" y="256032"/>
                  </a:lnTo>
                  <a:lnTo>
                    <a:pt x="629412" y="0"/>
                  </a:lnTo>
                  <a:lnTo>
                    <a:pt x="0" y="0"/>
                  </a:lnTo>
                  <a:lnTo>
                    <a:pt x="0" y="256032"/>
                  </a:lnTo>
                  <a:close/>
                </a:path>
              </a:pathLst>
            </a:custGeom>
            <a:ln w="25400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884426" y="2133092"/>
            <a:ext cx="61023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332230" y="2435605"/>
            <a:ext cx="601980" cy="318135"/>
            <a:chOff x="1332230" y="2435605"/>
            <a:chExt cx="601980" cy="318135"/>
          </a:xfrm>
        </p:grpSpPr>
        <p:sp>
          <p:nvSpPr>
            <p:cNvPr id="21" name="object 21"/>
            <p:cNvSpPr/>
            <p:nvPr/>
          </p:nvSpPr>
          <p:spPr>
            <a:xfrm>
              <a:off x="1344930" y="2448305"/>
              <a:ext cx="576580" cy="292735"/>
            </a:xfrm>
            <a:custGeom>
              <a:avLst/>
              <a:gdLst/>
              <a:ahLst/>
              <a:cxnLst/>
              <a:rect l="l" t="t" r="r" b="b"/>
              <a:pathLst>
                <a:path w="576580" h="292735">
                  <a:moveTo>
                    <a:pt x="576071" y="0"/>
                  </a:moveTo>
                  <a:lnTo>
                    <a:pt x="0" y="0"/>
                  </a:lnTo>
                  <a:lnTo>
                    <a:pt x="0" y="292608"/>
                  </a:lnTo>
                  <a:lnTo>
                    <a:pt x="576071" y="292608"/>
                  </a:lnTo>
                  <a:lnTo>
                    <a:pt x="576071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344930" y="2448305"/>
              <a:ext cx="576580" cy="292735"/>
            </a:xfrm>
            <a:custGeom>
              <a:avLst/>
              <a:gdLst/>
              <a:ahLst/>
              <a:cxnLst/>
              <a:rect l="l" t="t" r="r" b="b"/>
              <a:pathLst>
                <a:path w="576580" h="292735">
                  <a:moveTo>
                    <a:pt x="0" y="292608"/>
                  </a:moveTo>
                  <a:lnTo>
                    <a:pt x="576071" y="292608"/>
                  </a:lnTo>
                  <a:lnTo>
                    <a:pt x="576071" y="0"/>
                  </a:lnTo>
                  <a:lnTo>
                    <a:pt x="0" y="0"/>
                  </a:lnTo>
                  <a:lnTo>
                    <a:pt x="0" y="292608"/>
                  </a:lnTo>
                  <a:close/>
                </a:path>
              </a:pathLst>
            </a:custGeom>
            <a:ln w="25400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1486027" y="2511044"/>
            <a:ext cx="29273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010410" y="2435605"/>
            <a:ext cx="1037590" cy="415925"/>
            <a:chOff x="2010410" y="2435605"/>
            <a:chExt cx="1037590" cy="415925"/>
          </a:xfrm>
        </p:grpSpPr>
        <p:sp>
          <p:nvSpPr>
            <p:cNvPr id="25" name="object 25"/>
            <p:cNvSpPr/>
            <p:nvPr/>
          </p:nvSpPr>
          <p:spPr>
            <a:xfrm>
              <a:off x="2023110" y="2448305"/>
              <a:ext cx="1012190" cy="390525"/>
            </a:xfrm>
            <a:custGeom>
              <a:avLst/>
              <a:gdLst/>
              <a:ahLst/>
              <a:cxnLst/>
              <a:rect l="l" t="t" r="r" b="b"/>
              <a:pathLst>
                <a:path w="1012189" h="390525">
                  <a:moveTo>
                    <a:pt x="1011936" y="0"/>
                  </a:moveTo>
                  <a:lnTo>
                    <a:pt x="0" y="0"/>
                  </a:lnTo>
                  <a:lnTo>
                    <a:pt x="0" y="390144"/>
                  </a:lnTo>
                  <a:lnTo>
                    <a:pt x="1011936" y="390144"/>
                  </a:lnTo>
                  <a:lnTo>
                    <a:pt x="1011936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023110" y="2448305"/>
              <a:ext cx="1012190" cy="390525"/>
            </a:xfrm>
            <a:custGeom>
              <a:avLst/>
              <a:gdLst/>
              <a:ahLst/>
              <a:cxnLst/>
              <a:rect l="l" t="t" r="r" b="b"/>
              <a:pathLst>
                <a:path w="1012189" h="390525">
                  <a:moveTo>
                    <a:pt x="0" y="390144"/>
                  </a:moveTo>
                  <a:lnTo>
                    <a:pt x="1011936" y="390144"/>
                  </a:lnTo>
                  <a:lnTo>
                    <a:pt x="1011936" y="0"/>
                  </a:lnTo>
                  <a:lnTo>
                    <a:pt x="0" y="0"/>
                  </a:lnTo>
                  <a:lnTo>
                    <a:pt x="0" y="390144"/>
                  </a:lnTo>
                  <a:close/>
                </a:path>
              </a:pathLst>
            </a:custGeom>
            <a:ln w="25400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2130044" y="2507107"/>
            <a:ext cx="797560" cy="25336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95885">
              <a:lnSpc>
                <a:spcPts val="830"/>
              </a:lnSpc>
              <a:spcBef>
                <a:spcPts val="240"/>
              </a:spcBef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Marketing &amp; </a:t>
            </a:r>
            <a:r>
              <a:rPr dirty="0" sz="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uni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594101" y="2075942"/>
            <a:ext cx="950594" cy="373380"/>
            <a:chOff x="2594101" y="2075942"/>
            <a:chExt cx="950594" cy="373380"/>
          </a:xfrm>
        </p:grpSpPr>
        <p:sp>
          <p:nvSpPr>
            <p:cNvPr id="29" name="object 29"/>
            <p:cNvSpPr/>
            <p:nvPr/>
          </p:nvSpPr>
          <p:spPr>
            <a:xfrm>
              <a:off x="2606801" y="2088642"/>
              <a:ext cx="925194" cy="347980"/>
            </a:xfrm>
            <a:custGeom>
              <a:avLst/>
              <a:gdLst/>
              <a:ahLst/>
              <a:cxnLst/>
              <a:rect l="l" t="t" r="r" b="b"/>
              <a:pathLst>
                <a:path w="925195" h="347980">
                  <a:moveTo>
                    <a:pt x="925068" y="0"/>
                  </a:moveTo>
                  <a:lnTo>
                    <a:pt x="0" y="0"/>
                  </a:lnTo>
                  <a:lnTo>
                    <a:pt x="0" y="347472"/>
                  </a:lnTo>
                  <a:lnTo>
                    <a:pt x="925068" y="347472"/>
                  </a:lnTo>
                  <a:lnTo>
                    <a:pt x="925068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606801" y="2088642"/>
              <a:ext cx="925194" cy="347980"/>
            </a:xfrm>
            <a:custGeom>
              <a:avLst/>
              <a:gdLst/>
              <a:ahLst/>
              <a:cxnLst/>
              <a:rect l="l" t="t" r="r" b="b"/>
              <a:pathLst>
                <a:path w="925195" h="347980">
                  <a:moveTo>
                    <a:pt x="0" y="347472"/>
                  </a:moveTo>
                  <a:lnTo>
                    <a:pt x="925068" y="347472"/>
                  </a:lnTo>
                  <a:lnTo>
                    <a:pt x="925068" y="0"/>
                  </a:lnTo>
                  <a:lnTo>
                    <a:pt x="0" y="0"/>
                  </a:lnTo>
                  <a:lnTo>
                    <a:pt x="0" y="347472"/>
                  </a:lnTo>
                  <a:close/>
                </a:path>
              </a:pathLst>
            </a:custGeom>
            <a:ln w="25400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2652522" y="2125726"/>
            <a:ext cx="833755" cy="25336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94945" marR="5080" indent="-182880">
              <a:lnSpc>
                <a:spcPts val="830"/>
              </a:lnSpc>
              <a:spcBef>
                <a:spcPts val="240"/>
              </a:spcBef>
            </a:pP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Administrative</a:t>
            </a:r>
            <a:r>
              <a:rPr dirty="0" sz="8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800" spc="-20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Finances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622802" y="2075942"/>
            <a:ext cx="659765" cy="271145"/>
            <a:chOff x="3622802" y="2075942"/>
            <a:chExt cx="659765" cy="271145"/>
          </a:xfrm>
        </p:grpSpPr>
        <p:sp>
          <p:nvSpPr>
            <p:cNvPr id="33" name="object 33"/>
            <p:cNvSpPr/>
            <p:nvPr/>
          </p:nvSpPr>
          <p:spPr>
            <a:xfrm>
              <a:off x="3635502" y="2088642"/>
              <a:ext cx="634365" cy="245745"/>
            </a:xfrm>
            <a:custGeom>
              <a:avLst/>
              <a:gdLst/>
              <a:ahLst/>
              <a:cxnLst/>
              <a:rect l="l" t="t" r="r" b="b"/>
              <a:pathLst>
                <a:path w="634364" h="245744">
                  <a:moveTo>
                    <a:pt x="633984" y="0"/>
                  </a:moveTo>
                  <a:lnTo>
                    <a:pt x="0" y="0"/>
                  </a:lnTo>
                  <a:lnTo>
                    <a:pt x="0" y="245363"/>
                  </a:lnTo>
                  <a:lnTo>
                    <a:pt x="633984" y="245363"/>
                  </a:lnTo>
                  <a:lnTo>
                    <a:pt x="633984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635502" y="2088642"/>
              <a:ext cx="634365" cy="245745"/>
            </a:xfrm>
            <a:custGeom>
              <a:avLst/>
              <a:gdLst/>
              <a:ahLst/>
              <a:cxnLst/>
              <a:rect l="l" t="t" r="r" b="b"/>
              <a:pathLst>
                <a:path w="634364" h="245744">
                  <a:moveTo>
                    <a:pt x="0" y="245363"/>
                  </a:moveTo>
                  <a:lnTo>
                    <a:pt x="633984" y="245363"/>
                  </a:lnTo>
                  <a:lnTo>
                    <a:pt x="633984" y="0"/>
                  </a:lnTo>
                  <a:lnTo>
                    <a:pt x="0" y="0"/>
                  </a:lnTo>
                  <a:lnTo>
                    <a:pt x="0" y="245363"/>
                  </a:lnTo>
                  <a:close/>
                </a:path>
              </a:pathLst>
            </a:custGeom>
            <a:ln w="25400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3668014" y="2127631"/>
            <a:ext cx="56769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HR</a:t>
            </a:r>
            <a:r>
              <a:rPr dirty="0" sz="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8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Legal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173978" y="2075942"/>
            <a:ext cx="938530" cy="371475"/>
            <a:chOff x="6173978" y="2075942"/>
            <a:chExt cx="938530" cy="371475"/>
          </a:xfrm>
        </p:grpSpPr>
        <p:sp>
          <p:nvSpPr>
            <p:cNvPr id="37" name="object 37"/>
            <p:cNvSpPr/>
            <p:nvPr/>
          </p:nvSpPr>
          <p:spPr>
            <a:xfrm>
              <a:off x="6186678" y="2088642"/>
              <a:ext cx="913130" cy="346075"/>
            </a:xfrm>
            <a:custGeom>
              <a:avLst/>
              <a:gdLst/>
              <a:ahLst/>
              <a:cxnLst/>
              <a:rect l="l" t="t" r="r" b="b"/>
              <a:pathLst>
                <a:path w="913129" h="346075">
                  <a:moveTo>
                    <a:pt x="912876" y="0"/>
                  </a:moveTo>
                  <a:lnTo>
                    <a:pt x="0" y="0"/>
                  </a:lnTo>
                  <a:lnTo>
                    <a:pt x="0" y="345948"/>
                  </a:lnTo>
                  <a:lnTo>
                    <a:pt x="912876" y="345948"/>
                  </a:lnTo>
                  <a:lnTo>
                    <a:pt x="912876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6186678" y="2088642"/>
              <a:ext cx="913130" cy="346075"/>
            </a:xfrm>
            <a:custGeom>
              <a:avLst/>
              <a:gdLst/>
              <a:ahLst/>
              <a:cxnLst/>
              <a:rect l="l" t="t" r="r" b="b"/>
              <a:pathLst>
                <a:path w="913129" h="346075">
                  <a:moveTo>
                    <a:pt x="0" y="345948"/>
                  </a:moveTo>
                  <a:lnTo>
                    <a:pt x="912876" y="345948"/>
                  </a:lnTo>
                  <a:lnTo>
                    <a:pt x="912876" y="0"/>
                  </a:lnTo>
                  <a:lnTo>
                    <a:pt x="0" y="0"/>
                  </a:lnTo>
                  <a:lnTo>
                    <a:pt x="0" y="345948"/>
                  </a:lnTo>
                  <a:close/>
                </a:path>
              </a:pathLst>
            </a:custGeom>
            <a:ln w="25400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6289294" y="2125218"/>
            <a:ext cx="706755" cy="25336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83820" marR="5080" indent="-71755">
              <a:lnSpc>
                <a:spcPts val="830"/>
              </a:lnSpc>
              <a:spcBef>
                <a:spcPts val="240"/>
              </a:spcBef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VP</a:t>
            </a:r>
            <a:r>
              <a:rPr dirty="0" sz="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2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orl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dwi</a:t>
            </a:r>
            <a:r>
              <a:rPr dirty="0" sz="800" spc="-1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Operations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125977" y="2523998"/>
            <a:ext cx="815340" cy="374650"/>
            <a:chOff x="3125977" y="2523998"/>
            <a:chExt cx="815340" cy="374650"/>
          </a:xfrm>
        </p:grpSpPr>
        <p:sp>
          <p:nvSpPr>
            <p:cNvPr id="41" name="object 41"/>
            <p:cNvSpPr/>
            <p:nvPr/>
          </p:nvSpPr>
          <p:spPr>
            <a:xfrm>
              <a:off x="3138677" y="2536698"/>
              <a:ext cx="789940" cy="349250"/>
            </a:xfrm>
            <a:custGeom>
              <a:avLst/>
              <a:gdLst/>
              <a:ahLst/>
              <a:cxnLst/>
              <a:rect l="l" t="t" r="r" b="b"/>
              <a:pathLst>
                <a:path w="789939" h="349250">
                  <a:moveTo>
                    <a:pt x="789431" y="0"/>
                  </a:moveTo>
                  <a:lnTo>
                    <a:pt x="0" y="0"/>
                  </a:lnTo>
                  <a:lnTo>
                    <a:pt x="0" y="348996"/>
                  </a:lnTo>
                  <a:lnTo>
                    <a:pt x="789431" y="348996"/>
                  </a:lnTo>
                  <a:lnTo>
                    <a:pt x="789431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138677" y="2536698"/>
              <a:ext cx="789940" cy="349250"/>
            </a:xfrm>
            <a:custGeom>
              <a:avLst/>
              <a:gdLst/>
              <a:ahLst/>
              <a:cxnLst/>
              <a:rect l="l" t="t" r="r" b="b"/>
              <a:pathLst>
                <a:path w="789939" h="349250">
                  <a:moveTo>
                    <a:pt x="0" y="348996"/>
                  </a:moveTo>
                  <a:lnTo>
                    <a:pt x="789431" y="348996"/>
                  </a:lnTo>
                  <a:lnTo>
                    <a:pt x="789431" y="0"/>
                  </a:lnTo>
                  <a:lnTo>
                    <a:pt x="0" y="0"/>
                  </a:lnTo>
                  <a:lnTo>
                    <a:pt x="0" y="348996"/>
                  </a:lnTo>
                  <a:close/>
                </a:path>
              </a:pathLst>
            </a:custGeom>
            <a:ln w="25400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 txBox="1"/>
          <p:nvPr/>
        </p:nvSpPr>
        <p:spPr>
          <a:xfrm>
            <a:off x="3213861" y="2575687"/>
            <a:ext cx="637540" cy="25336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05410" marR="5080" indent="-93345">
              <a:lnSpc>
                <a:spcPts val="830"/>
              </a:lnSpc>
              <a:spcBef>
                <a:spcPts val="240"/>
              </a:spcBef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rn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onal  </a:t>
            </a: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Affiliates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275329" y="3325621"/>
            <a:ext cx="516255" cy="271145"/>
            <a:chOff x="3275329" y="3325621"/>
            <a:chExt cx="516255" cy="271145"/>
          </a:xfrm>
        </p:grpSpPr>
        <p:sp>
          <p:nvSpPr>
            <p:cNvPr id="45" name="object 45"/>
            <p:cNvSpPr/>
            <p:nvPr/>
          </p:nvSpPr>
          <p:spPr>
            <a:xfrm>
              <a:off x="3288029" y="3338321"/>
              <a:ext cx="490855" cy="245745"/>
            </a:xfrm>
            <a:custGeom>
              <a:avLst/>
              <a:gdLst/>
              <a:ahLst/>
              <a:cxnLst/>
              <a:rect l="l" t="t" r="r" b="b"/>
              <a:pathLst>
                <a:path w="490854" h="245745">
                  <a:moveTo>
                    <a:pt x="490727" y="0"/>
                  </a:moveTo>
                  <a:lnTo>
                    <a:pt x="0" y="0"/>
                  </a:lnTo>
                  <a:lnTo>
                    <a:pt x="0" y="245363"/>
                  </a:lnTo>
                  <a:lnTo>
                    <a:pt x="490727" y="245363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3288029" y="3338321"/>
              <a:ext cx="490855" cy="245745"/>
            </a:xfrm>
            <a:custGeom>
              <a:avLst/>
              <a:gdLst/>
              <a:ahLst/>
              <a:cxnLst/>
              <a:rect l="l" t="t" r="r" b="b"/>
              <a:pathLst>
                <a:path w="490854" h="245745">
                  <a:moveTo>
                    <a:pt x="0" y="245363"/>
                  </a:moveTo>
                  <a:lnTo>
                    <a:pt x="490727" y="245363"/>
                  </a:lnTo>
                  <a:lnTo>
                    <a:pt x="490727" y="0"/>
                  </a:lnTo>
                  <a:lnTo>
                    <a:pt x="0" y="0"/>
                  </a:lnTo>
                  <a:lnTo>
                    <a:pt x="0" y="245363"/>
                  </a:lnTo>
                  <a:close/>
                </a:path>
              </a:pathLst>
            </a:custGeom>
            <a:ln w="25400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/>
          <p:cNvSpPr txBox="1"/>
          <p:nvPr/>
        </p:nvSpPr>
        <p:spPr>
          <a:xfrm>
            <a:off x="3414776" y="3377310"/>
            <a:ext cx="24130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275329" y="2976626"/>
            <a:ext cx="516255" cy="271145"/>
            <a:chOff x="3275329" y="2976626"/>
            <a:chExt cx="516255" cy="271145"/>
          </a:xfrm>
        </p:grpSpPr>
        <p:sp>
          <p:nvSpPr>
            <p:cNvPr id="49" name="object 49"/>
            <p:cNvSpPr/>
            <p:nvPr/>
          </p:nvSpPr>
          <p:spPr>
            <a:xfrm>
              <a:off x="3288029" y="2989326"/>
              <a:ext cx="490855" cy="245745"/>
            </a:xfrm>
            <a:custGeom>
              <a:avLst/>
              <a:gdLst/>
              <a:ahLst/>
              <a:cxnLst/>
              <a:rect l="l" t="t" r="r" b="b"/>
              <a:pathLst>
                <a:path w="490854" h="245744">
                  <a:moveTo>
                    <a:pt x="490727" y="0"/>
                  </a:moveTo>
                  <a:lnTo>
                    <a:pt x="0" y="0"/>
                  </a:lnTo>
                  <a:lnTo>
                    <a:pt x="0" y="245363"/>
                  </a:lnTo>
                  <a:lnTo>
                    <a:pt x="490727" y="245363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3288029" y="2989326"/>
              <a:ext cx="490855" cy="245745"/>
            </a:xfrm>
            <a:custGeom>
              <a:avLst/>
              <a:gdLst/>
              <a:ahLst/>
              <a:cxnLst/>
              <a:rect l="l" t="t" r="r" b="b"/>
              <a:pathLst>
                <a:path w="490854" h="245744">
                  <a:moveTo>
                    <a:pt x="0" y="245363"/>
                  </a:moveTo>
                  <a:lnTo>
                    <a:pt x="490727" y="245363"/>
                  </a:lnTo>
                  <a:lnTo>
                    <a:pt x="490727" y="0"/>
                  </a:lnTo>
                  <a:lnTo>
                    <a:pt x="0" y="0"/>
                  </a:lnTo>
                  <a:lnTo>
                    <a:pt x="0" y="245363"/>
                  </a:lnTo>
                  <a:close/>
                </a:path>
              </a:pathLst>
            </a:custGeom>
            <a:ln w="25400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 txBox="1"/>
          <p:nvPr/>
        </p:nvSpPr>
        <p:spPr>
          <a:xfrm>
            <a:off x="3377310" y="3028569"/>
            <a:ext cx="30924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hi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na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273805" y="3694429"/>
            <a:ext cx="516255" cy="271145"/>
            <a:chOff x="3273805" y="3694429"/>
            <a:chExt cx="516255" cy="271145"/>
          </a:xfrm>
        </p:grpSpPr>
        <p:sp>
          <p:nvSpPr>
            <p:cNvPr id="53" name="object 53"/>
            <p:cNvSpPr/>
            <p:nvPr/>
          </p:nvSpPr>
          <p:spPr>
            <a:xfrm>
              <a:off x="3286505" y="3707129"/>
              <a:ext cx="490855" cy="245745"/>
            </a:xfrm>
            <a:custGeom>
              <a:avLst/>
              <a:gdLst/>
              <a:ahLst/>
              <a:cxnLst/>
              <a:rect l="l" t="t" r="r" b="b"/>
              <a:pathLst>
                <a:path w="490854" h="245745">
                  <a:moveTo>
                    <a:pt x="490727" y="0"/>
                  </a:moveTo>
                  <a:lnTo>
                    <a:pt x="0" y="0"/>
                  </a:lnTo>
                  <a:lnTo>
                    <a:pt x="0" y="245364"/>
                  </a:lnTo>
                  <a:lnTo>
                    <a:pt x="490727" y="245364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3286505" y="3707129"/>
              <a:ext cx="490855" cy="245745"/>
            </a:xfrm>
            <a:custGeom>
              <a:avLst/>
              <a:gdLst/>
              <a:ahLst/>
              <a:cxnLst/>
              <a:rect l="l" t="t" r="r" b="b"/>
              <a:pathLst>
                <a:path w="490854" h="245745">
                  <a:moveTo>
                    <a:pt x="0" y="245364"/>
                  </a:moveTo>
                  <a:lnTo>
                    <a:pt x="490727" y="245364"/>
                  </a:lnTo>
                  <a:lnTo>
                    <a:pt x="490727" y="0"/>
                  </a:lnTo>
                  <a:lnTo>
                    <a:pt x="0" y="0"/>
                  </a:lnTo>
                  <a:lnTo>
                    <a:pt x="0" y="245364"/>
                  </a:lnTo>
                  <a:close/>
                </a:path>
              </a:pathLst>
            </a:custGeom>
            <a:ln w="25400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/>
          <p:cNvSpPr txBox="1"/>
          <p:nvPr/>
        </p:nvSpPr>
        <p:spPr>
          <a:xfrm>
            <a:off x="3351657" y="3746372"/>
            <a:ext cx="3600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Ru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4064761" y="2523998"/>
            <a:ext cx="713105" cy="377825"/>
            <a:chOff x="4064761" y="2523998"/>
            <a:chExt cx="713105" cy="377825"/>
          </a:xfrm>
        </p:grpSpPr>
        <p:sp>
          <p:nvSpPr>
            <p:cNvPr id="57" name="object 57"/>
            <p:cNvSpPr/>
            <p:nvPr/>
          </p:nvSpPr>
          <p:spPr>
            <a:xfrm>
              <a:off x="4077461" y="2536698"/>
              <a:ext cx="687705" cy="352425"/>
            </a:xfrm>
            <a:custGeom>
              <a:avLst/>
              <a:gdLst/>
              <a:ahLst/>
              <a:cxnLst/>
              <a:rect l="l" t="t" r="r" b="b"/>
              <a:pathLst>
                <a:path w="687704" h="352425">
                  <a:moveTo>
                    <a:pt x="687324" y="0"/>
                  </a:moveTo>
                  <a:lnTo>
                    <a:pt x="0" y="0"/>
                  </a:lnTo>
                  <a:lnTo>
                    <a:pt x="0" y="352043"/>
                  </a:lnTo>
                  <a:lnTo>
                    <a:pt x="687324" y="352043"/>
                  </a:lnTo>
                  <a:lnTo>
                    <a:pt x="687324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4077461" y="2536698"/>
              <a:ext cx="687705" cy="352425"/>
            </a:xfrm>
            <a:custGeom>
              <a:avLst/>
              <a:gdLst/>
              <a:ahLst/>
              <a:cxnLst/>
              <a:rect l="l" t="t" r="r" b="b"/>
              <a:pathLst>
                <a:path w="687704" h="352425">
                  <a:moveTo>
                    <a:pt x="0" y="352043"/>
                  </a:moveTo>
                  <a:lnTo>
                    <a:pt x="687324" y="352043"/>
                  </a:lnTo>
                  <a:lnTo>
                    <a:pt x="687324" y="0"/>
                  </a:lnTo>
                  <a:lnTo>
                    <a:pt x="0" y="0"/>
                  </a:lnTo>
                  <a:lnTo>
                    <a:pt x="0" y="352043"/>
                  </a:lnTo>
                  <a:close/>
                </a:path>
              </a:pathLst>
            </a:custGeom>
            <a:ln w="25400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/>
          <p:cNvSpPr txBox="1"/>
          <p:nvPr/>
        </p:nvSpPr>
        <p:spPr>
          <a:xfrm>
            <a:off x="4190238" y="2629662"/>
            <a:ext cx="46799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ry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332985" y="2969005"/>
            <a:ext cx="897255" cy="400685"/>
            <a:chOff x="4332985" y="2969005"/>
            <a:chExt cx="897255" cy="400685"/>
          </a:xfrm>
        </p:grpSpPr>
        <p:sp>
          <p:nvSpPr>
            <p:cNvPr id="61" name="object 61"/>
            <p:cNvSpPr/>
            <p:nvPr/>
          </p:nvSpPr>
          <p:spPr>
            <a:xfrm>
              <a:off x="4345685" y="2981705"/>
              <a:ext cx="871855" cy="375285"/>
            </a:xfrm>
            <a:custGeom>
              <a:avLst/>
              <a:gdLst/>
              <a:ahLst/>
              <a:cxnLst/>
              <a:rect l="l" t="t" r="r" b="b"/>
              <a:pathLst>
                <a:path w="871854" h="375285">
                  <a:moveTo>
                    <a:pt x="871727" y="0"/>
                  </a:moveTo>
                  <a:lnTo>
                    <a:pt x="0" y="0"/>
                  </a:lnTo>
                  <a:lnTo>
                    <a:pt x="0" y="374903"/>
                  </a:lnTo>
                  <a:lnTo>
                    <a:pt x="871727" y="374903"/>
                  </a:lnTo>
                  <a:lnTo>
                    <a:pt x="871727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4345685" y="2981705"/>
              <a:ext cx="871855" cy="375285"/>
            </a:xfrm>
            <a:custGeom>
              <a:avLst/>
              <a:gdLst/>
              <a:ahLst/>
              <a:cxnLst/>
              <a:rect l="l" t="t" r="r" b="b"/>
              <a:pathLst>
                <a:path w="871854" h="375285">
                  <a:moveTo>
                    <a:pt x="0" y="374903"/>
                  </a:moveTo>
                  <a:lnTo>
                    <a:pt x="871727" y="374903"/>
                  </a:lnTo>
                  <a:lnTo>
                    <a:pt x="871727" y="0"/>
                  </a:lnTo>
                  <a:lnTo>
                    <a:pt x="0" y="0"/>
                  </a:lnTo>
                  <a:lnTo>
                    <a:pt x="0" y="374903"/>
                  </a:lnTo>
                  <a:close/>
                </a:path>
              </a:pathLst>
            </a:custGeom>
            <a:ln w="25399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/>
          <p:cNvSpPr txBox="1"/>
          <p:nvPr/>
        </p:nvSpPr>
        <p:spPr>
          <a:xfrm>
            <a:off x="4456303" y="3032506"/>
            <a:ext cx="650875" cy="25336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202565">
              <a:lnSpc>
                <a:spcPts val="830"/>
              </a:lnSpc>
              <a:spcBef>
                <a:spcPts val="240"/>
              </a:spcBef>
            </a:pP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1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nag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nt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4325365" y="3442970"/>
            <a:ext cx="670560" cy="487680"/>
            <a:chOff x="4325365" y="3442970"/>
            <a:chExt cx="670560" cy="487680"/>
          </a:xfrm>
        </p:grpSpPr>
        <p:sp>
          <p:nvSpPr>
            <p:cNvPr id="65" name="object 65"/>
            <p:cNvSpPr/>
            <p:nvPr/>
          </p:nvSpPr>
          <p:spPr>
            <a:xfrm>
              <a:off x="4338065" y="3455670"/>
              <a:ext cx="645160" cy="462280"/>
            </a:xfrm>
            <a:custGeom>
              <a:avLst/>
              <a:gdLst/>
              <a:ahLst/>
              <a:cxnLst/>
              <a:rect l="l" t="t" r="r" b="b"/>
              <a:pathLst>
                <a:path w="645160" h="462279">
                  <a:moveTo>
                    <a:pt x="644651" y="0"/>
                  </a:moveTo>
                  <a:lnTo>
                    <a:pt x="0" y="0"/>
                  </a:lnTo>
                  <a:lnTo>
                    <a:pt x="0" y="461771"/>
                  </a:lnTo>
                  <a:lnTo>
                    <a:pt x="644651" y="461771"/>
                  </a:lnTo>
                  <a:lnTo>
                    <a:pt x="644651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4338065" y="3455670"/>
              <a:ext cx="645160" cy="462280"/>
            </a:xfrm>
            <a:custGeom>
              <a:avLst/>
              <a:gdLst/>
              <a:ahLst/>
              <a:cxnLst/>
              <a:rect l="l" t="t" r="r" b="b"/>
              <a:pathLst>
                <a:path w="645160" h="462279">
                  <a:moveTo>
                    <a:pt x="0" y="461771"/>
                  </a:moveTo>
                  <a:lnTo>
                    <a:pt x="644651" y="461771"/>
                  </a:lnTo>
                  <a:lnTo>
                    <a:pt x="644651" y="0"/>
                  </a:lnTo>
                  <a:lnTo>
                    <a:pt x="0" y="0"/>
                  </a:lnTo>
                  <a:lnTo>
                    <a:pt x="0" y="461771"/>
                  </a:lnTo>
                  <a:close/>
                </a:path>
              </a:pathLst>
            </a:custGeom>
            <a:ln w="25400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/>
          <p:cNvSpPr txBox="1"/>
          <p:nvPr/>
        </p:nvSpPr>
        <p:spPr>
          <a:xfrm>
            <a:off x="4344415" y="3603116"/>
            <a:ext cx="63055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Biostatistics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5408929" y="2523998"/>
            <a:ext cx="687070" cy="458470"/>
            <a:chOff x="5408929" y="2523998"/>
            <a:chExt cx="687070" cy="458470"/>
          </a:xfrm>
        </p:grpSpPr>
        <p:sp>
          <p:nvSpPr>
            <p:cNvPr id="69" name="object 69"/>
            <p:cNvSpPr/>
            <p:nvPr/>
          </p:nvSpPr>
          <p:spPr>
            <a:xfrm>
              <a:off x="5421629" y="2536698"/>
              <a:ext cx="661670" cy="433070"/>
            </a:xfrm>
            <a:custGeom>
              <a:avLst/>
              <a:gdLst/>
              <a:ahLst/>
              <a:cxnLst/>
              <a:rect l="l" t="t" r="r" b="b"/>
              <a:pathLst>
                <a:path w="661670" h="433069">
                  <a:moveTo>
                    <a:pt x="661415" y="0"/>
                  </a:moveTo>
                  <a:lnTo>
                    <a:pt x="0" y="0"/>
                  </a:lnTo>
                  <a:lnTo>
                    <a:pt x="0" y="432815"/>
                  </a:lnTo>
                  <a:lnTo>
                    <a:pt x="661415" y="432815"/>
                  </a:lnTo>
                  <a:lnTo>
                    <a:pt x="661415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5421629" y="2536698"/>
              <a:ext cx="661670" cy="433070"/>
            </a:xfrm>
            <a:custGeom>
              <a:avLst/>
              <a:gdLst/>
              <a:ahLst/>
              <a:cxnLst/>
              <a:rect l="l" t="t" r="r" b="b"/>
              <a:pathLst>
                <a:path w="661670" h="433069">
                  <a:moveTo>
                    <a:pt x="0" y="432815"/>
                  </a:moveTo>
                  <a:lnTo>
                    <a:pt x="661415" y="432815"/>
                  </a:lnTo>
                  <a:lnTo>
                    <a:pt x="661415" y="0"/>
                  </a:lnTo>
                  <a:lnTo>
                    <a:pt x="0" y="0"/>
                  </a:lnTo>
                  <a:lnTo>
                    <a:pt x="0" y="432815"/>
                  </a:lnTo>
                  <a:close/>
                </a:path>
              </a:pathLst>
            </a:custGeom>
            <a:ln w="25400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1" name="object 71"/>
          <p:cNvSpPr txBox="1"/>
          <p:nvPr/>
        </p:nvSpPr>
        <p:spPr>
          <a:xfrm>
            <a:off x="5470016" y="2617470"/>
            <a:ext cx="563880" cy="25336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86360">
              <a:lnSpc>
                <a:spcPts val="830"/>
              </a:lnSpc>
              <a:spcBef>
                <a:spcPts val="240"/>
              </a:spcBef>
            </a:pP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Clinical 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ons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5437885" y="3060445"/>
            <a:ext cx="629285" cy="290830"/>
            <a:chOff x="5437885" y="3060445"/>
            <a:chExt cx="629285" cy="290830"/>
          </a:xfrm>
        </p:grpSpPr>
        <p:sp>
          <p:nvSpPr>
            <p:cNvPr id="73" name="object 73"/>
            <p:cNvSpPr/>
            <p:nvPr/>
          </p:nvSpPr>
          <p:spPr>
            <a:xfrm>
              <a:off x="5450585" y="3073145"/>
              <a:ext cx="603885" cy="265430"/>
            </a:xfrm>
            <a:custGeom>
              <a:avLst/>
              <a:gdLst/>
              <a:ahLst/>
              <a:cxnLst/>
              <a:rect l="l" t="t" r="r" b="b"/>
              <a:pathLst>
                <a:path w="603885" h="265429">
                  <a:moveTo>
                    <a:pt x="603503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603503" y="265175"/>
                  </a:lnTo>
                  <a:lnTo>
                    <a:pt x="603503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5450585" y="3073145"/>
              <a:ext cx="603885" cy="265430"/>
            </a:xfrm>
            <a:custGeom>
              <a:avLst/>
              <a:gdLst/>
              <a:ahLst/>
              <a:cxnLst/>
              <a:rect l="l" t="t" r="r" b="b"/>
              <a:pathLst>
                <a:path w="603885" h="265429">
                  <a:moveTo>
                    <a:pt x="0" y="265175"/>
                  </a:moveTo>
                  <a:lnTo>
                    <a:pt x="603503" y="265175"/>
                  </a:lnTo>
                  <a:lnTo>
                    <a:pt x="603503" y="0"/>
                  </a:lnTo>
                  <a:lnTo>
                    <a:pt x="0" y="0"/>
                  </a:lnTo>
                  <a:lnTo>
                    <a:pt x="0" y="265175"/>
                  </a:lnTo>
                  <a:close/>
                </a:path>
              </a:pathLst>
            </a:custGeom>
            <a:ln w="25400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/>
          <p:cNvSpPr txBox="1"/>
          <p:nvPr/>
        </p:nvSpPr>
        <p:spPr>
          <a:xfrm>
            <a:off x="5538596" y="3069463"/>
            <a:ext cx="42672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Projects</a:t>
            </a:r>
            <a:endParaRPr sz="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500496" y="3174619"/>
            <a:ext cx="50355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1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nag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rs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5553709" y="3435350"/>
            <a:ext cx="516255" cy="271145"/>
            <a:chOff x="5553709" y="3435350"/>
            <a:chExt cx="516255" cy="271145"/>
          </a:xfrm>
        </p:grpSpPr>
        <p:sp>
          <p:nvSpPr>
            <p:cNvPr id="78" name="object 78"/>
            <p:cNvSpPr/>
            <p:nvPr/>
          </p:nvSpPr>
          <p:spPr>
            <a:xfrm>
              <a:off x="5566409" y="3448050"/>
              <a:ext cx="490855" cy="245745"/>
            </a:xfrm>
            <a:custGeom>
              <a:avLst/>
              <a:gdLst/>
              <a:ahLst/>
              <a:cxnLst/>
              <a:rect l="l" t="t" r="r" b="b"/>
              <a:pathLst>
                <a:path w="490854" h="245745">
                  <a:moveTo>
                    <a:pt x="490727" y="0"/>
                  </a:moveTo>
                  <a:lnTo>
                    <a:pt x="0" y="0"/>
                  </a:lnTo>
                  <a:lnTo>
                    <a:pt x="0" y="245363"/>
                  </a:lnTo>
                  <a:lnTo>
                    <a:pt x="490727" y="245363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5566409" y="3448050"/>
              <a:ext cx="490855" cy="245745"/>
            </a:xfrm>
            <a:custGeom>
              <a:avLst/>
              <a:gdLst/>
              <a:ahLst/>
              <a:cxnLst/>
              <a:rect l="l" t="t" r="r" b="b"/>
              <a:pathLst>
                <a:path w="490854" h="245745">
                  <a:moveTo>
                    <a:pt x="0" y="245363"/>
                  </a:moveTo>
                  <a:lnTo>
                    <a:pt x="490727" y="245363"/>
                  </a:lnTo>
                  <a:lnTo>
                    <a:pt x="490727" y="0"/>
                  </a:lnTo>
                  <a:lnTo>
                    <a:pt x="0" y="0"/>
                  </a:lnTo>
                  <a:lnTo>
                    <a:pt x="0" y="245363"/>
                  </a:lnTo>
                  <a:close/>
                </a:path>
              </a:pathLst>
            </a:custGeom>
            <a:ln w="25400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0" name="object 80"/>
          <p:cNvSpPr txBox="1"/>
          <p:nvPr/>
        </p:nvSpPr>
        <p:spPr>
          <a:xfrm>
            <a:off x="5691632" y="3487927"/>
            <a:ext cx="24511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CRA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5588761" y="3776726"/>
            <a:ext cx="516255" cy="271145"/>
            <a:chOff x="5588761" y="3776726"/>
            <a:chExt cx="516255" cy="271145"/>
          </a:xfrm>
        </p:grpSpPr>
        <p:sp>
          <p:nvSpPr>
            <p:cNvPr id="82" name="object 82"/>
            <p:cNvSpPr/>
            <p:nvPr/>
          </p:nvSpPr>
          <p:spPr>
            <a:xfrm>
              <a:off x="5601461" y="3789426"/>
              <a:ext cx="490855" cy="245745"/>
            </a:xfrm>
            <a:custGeom>
              <a:avLst/>
              <a:gdLst/>
              <a:ahLst/>
              <a:cxnLst/>
              <a:rect l="l" t="t" r="r" b="b"/>
              <a:pathLst>
                <a:path w="490854" h="245745">
                  <a:moveTo>
                    <a:pt x="490727" y="0"/>
                  </a:moveTo>
                  <a:lnTo>
                    <a:pt x="0" y="0"/>
                  </a:lnTo>
                  <a:lnTo>
                    <a:pt x="0" y="245363"/>
                  </a:lnTo>
                  <a:lnTo>
                    <a:pt x="490727" y="245363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5601461" y="3789426"/>
              <a:ext cx="490855" cy="245745"/>
            </a:xfrm>
            <a:custGeom>
              <a:avLst/>
              <a:gdLst/>
              <a:ahLst/>
              <a:cxnLst/>
              <a:rect l="l" t="t" r="r" b="b"/>
              <a:pathLst>
                <a:path w="490854" h="245745">
                  <a:moveTo>
                    <a:pt x="0" y="245363"/>
                  </a:moveTo>
                  <a:lnTo>
                    <a:pt x="490727" y="245363"/>
                  </a:lnTo>
                  <a:lnTo>
                    <a:pt x="490727" y="0"/>
                  </a:lnTo>
                  <a:lnTo>
                    <a:pt x="0" y="0"/>
                  </a:lnTo>
                  <a:lnTo>
                    <a:pt x="0" y="245363"/>
                  </a:lnTo>
                  <a:close/>
                </a:path>
              </a:pathLst>
            </a:custGeom>
            <a:ln w="25400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4" name="object 84"/>
          <p:cNvSpPr txBox="1"/>
          <p:nvPr/>
        </p:nvSpPr>
        <p:spPr>
          <a:xfrm>
            <a:off x="5700140" y="3776852"/>
            <a:ext cx="29210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Loc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626989" y="3882009"/>
            <a:ext cx="438784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6173978" y="2523998"/>
            <a:ext cx="516255" cy="271145"/>
            <a:chOff x="6173978" y="2523998"/>
            <a:chExt cx="516255" cy="271145"/>
          </a:xfrm>
        </p:grpSpPr>
        <p:sp>
          <p:nvSpPr>
            <p:cNvPr id="87" name="object 87"/>
            <p:cNvSpPr/>
            <p:nvPr/>
          </p:nvSpPr>
          <p:spPr>
            <a:xfrm>
              <a:off x="6186678" y="2536698"/>
              <a:ext cx="490855" cy="245745"/>
            </a:xfrm>
            <a:custGeom>
              <a:avLst/>
              <a:gdLst/>
              <a:ahLst/>
              <a:cxnLst/>
              <a:rect l="l" t="t" r="r" b="b"/>
              <a:pathLst>
                <a:path w="490854" h="245744">
                  <a:moveTo>
                    <a:pt x="490727" y="0"/>
                  </a:moveTo>
                  <a:lnTo>
                    <a:pt x="0" y="0"/>
                  </a:lnTo>
                  <a:lnTo>
                    <a:pt x="0" y="245363"/>
                  </a:lnTo>
                  <a:lnTo>
                    <a:pt x="490727" y="245363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6186678" y="2536698"/>
              <a:ext cx="490855" cy="245745"/>
            </a:xfrm>
            <a:custGeom>
              <a:avLst/>
              <a:gdLst/>
              <a:ahLst/>
              <a:cxnLst/>
              <a:rect l="l" t="t" r="r" b="b"/>
              <a:pathLst>
                <a:path w="490854" h="245744">
                  <a:moveTo>
                    <a:pt x="0" y="245363"/>
                  </a:moveTo>
                  <a:lnTo>
                    <a:pt x="490727" y="245363"/>
                  </a:lnTo>
                  <a:lnTo>
                    <a:pt x="490727" y="0"/>
                  </a:lnTo>
                  <a:lnTo>
                    <a:pt x="0" y="0"/>
                  </a:lnTo>
                  <a:lnTo>
                    <a:pt x="0" y="245363"/>
                  </a:lnTo>
                  <a:close/>
                </a:path>
              </a:pathLst>
            </a:custGeom>
            <a:ln w="25400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9" name="object 89"/>
          <p:cNvSpPr txBox="1"/>
          <p:nvPr/>
        </p:nvSpPr>
        <p:spPr>
          <a:xfrm>
            <a:off x="6373495" y="2576576"/>
            <a:ext cx="11747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6295897" y="2872994"/>
            <a:ext cx="732790" cy="412750"/>
            <a:chOff x="6295897" y="2872994"/>
            <a:chExt cx="732790" cy="412750"/>
          </a:xfrm>
        </p:grpSpPr>
        <p:sp>
          <p:nvSpPr>
            <p:cNvPr id="91" name="object 91"/>
            <p:cNvSpPr/>
            <p:nvPr/>
          </p:nvSpPr>
          <p:spPr>
            <a:xfrm>
              <a:off x="6308597" y="2885694"/>
              <a:ext cx="707390" cy="387350"/>
            </a:xfrm>
            <a:custGeom>
              <a:avLst/>
              <a:gdLst/>
              <a:ahLst/>
              <a:cxnLst/>
              <a:rect l="l" t="t" r="r" b="b"/>
              <a:pathLst>
                <a:path w="707390" h="387350">
                  <a:moveTo>
                    <a:pt x="707135" y="0"/>
                  </a:moveTo>
                  <a:lnTo>
                    <a:pt x="0" y="0"/>
                  </a:lnTo>
                  <a:lnTo>
                    <a:pt x="0" y="387096"/>
                  </a:lnTo>
                  <a:lnTo>
                    <a:pt x="707135" y="387096"/>
                  </a:lnTo>
                  <a:lnTo>
                    <a:pt x="707135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6308597" y="2885694"/>
              <a:ext cx="707390" cy="387350"/>
            </a:xfrm>
            <a:custGeom>
              <a:avLst/>
              <a:gdLst/>
              <a:ahLst/>
              <a:cxnLst/>
              <a:rect l="l" t="t" r="r" b="b"/>
              <a:pathLst>
                <a:path w="707390" h="387350">
                  <a:moveTo>
                    <a:pt x="0" y="387096"/>
                  </a:moveTo>
                  <a:lnTo>
                    <a:pt x="707135" y="387096"/>
                  </a:lnTo>
                  <a:lnTo>
                    <a:pt x="707135" y="0"/>
                  </a:lnTo>
                  <a:lnTo>
                    <a:pt x="0" y="0"/>
                  </a:lnTo>
                  <a:lnTo>
                    <a:pt x="0" y="387096"/>
                  </a:lnTo>
                  <a:close/>
                </a:path>
              </a:pathLst>
            </a:custGeom>
            <a:ln w="25400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3" name="object 93"/>
          <p:cNvSpPr txBox="1"/>
          <p:nvPr/>
        </p:nvSpPr>
        <p:spPr>
          <a:xfrm>
            <a:off x="6343903" y="2995930"/>
            <a:ext cx="63690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Developer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6295897" y="3363721"/>
            <a:ext cx="952500" cy="443230"/>
            <a:chOff x="6295897" y="3363721"/>
            <a:chExt cx="952500" cy="443230"/>
          </a:xfrm>
        </p:grpSpPr>
        <p:sp>
          <p:nvSpPr>
            <p:cNvPr id="95" name="object 95"/>
            <p:cNvSpPr/>
            <p:nvPr/>
          </p:nvSpPr>
          <p:spPr>
            <a:xfrm>
              <a:off x="6308597" y="3376421"/>
              <a:ext cx="927100" cy="417830"/>
            </a:xfrm>
            <a:custGeom>
              <a:avLst/>
              <a:gdLst/>
              <a:ahLst/>
              <a:cxnLst/>
              <a:rect l="l" t="t" r="r" b="b"/>
              <a:pathLst>
                <a:path w="927100" h="417829">
                  <a:moveTo>
                    <a:pt x="926592" y="0"/>
                  </a:moveTo>
                  <a:lnTo>
                    <a:pt x="0" y="0"/>
                  </a:lnTo>
                  <a:lnTo>
                    <a:pt x="0" y="417575"/>
                  </a:lnTo>
                  <a:lnTo>
                    <a:pt x="926592" y="417575"/>
                  </a:lnTo>
                  <a:lnTo>
                    <a:pt x="926592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6308597" y="3376421"/>
              <a:ext cx="927100" cy="417830"/>
            </a:xfrm>
            <a:custGeom>
              <a:avLst/>
              <a:gdLst/>
              <a:ahLst/>
              <a:cxnLst/>
              <a:rect l="l" t="t" r="r" b="b"/>
              <a:pathLst>
                <a:path w="927100" h="417829">
                  <a:moveTo>
                    <a:pt x="0" y="417575"/>
                  </a:moveTo>
                  <a:lnTo>
                    <a:pt x="926592" y="417575"/>
                  </a:lnTo>
                  <a:lnTo>
                    <a:pt x="926592" y="0"/>
                  </a:lnTo>
                  <a:lnTo>
                    <a:pt x="0" y="0"/>
                  </a:lnTo>
                  <a:lnTo>
                    <a:pt x="0" y="417575"/>
                  </a:lnTo>
                  <a:close/>
                </a:path>
              </a:pathLst>
            </a:custGeom>
            <a:ln w="25399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7" name="object 97"/>
          <p:cNvSpPr txBox="1"/>
          <p:nvPr/>
        </p:nvSpPr>
        <p:spPr>
          <a:xfrm>
            <a:off x="6316471" y="3448557"/>
            <a:ext cx="914400" cy="2533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894"/>
              </a:lnSpc>
              <a:spcBef>
                <a:spcPts val="105"/>
              </a:spcBef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Network</a:t>
            </a:r>
            <a:r>
              <a:rPr dirty="0" sz="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Security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894"/>
              </a:lnSpc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8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Hosting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6295897" y="3883405"/>
            <a:ext cx="516255" cy="271145"/>
            <a:chOff x="6295897" y="3883405"/>
            <a:chExt cx="516255" cy="271145"/>
          </a:xfrm>
        </p:grpSpPr>
        <p:sp>
          <p:nvSpPr>
            <p:cNvPr id="99" name="object 99"/>
            <p:cNvSpPr/>
            <p:nvPr/>
          </p:nvSpPr>
          <p:spPr>
            <a:xfrm>
              <a:off x="6308597" y="3896105"/>
              <a:ext cx="490855" cy="245745"/>
            </a:xfrm>
            <a:custGeom>
              <a:avLst/>
              <a:gdLst/>
              <a:ahLst/>
              <a:cxnLst/>
              <a:rect l="l" t="t" r="r" b="b"/>
              <a:pathLst>
                <a:path w="490854" h="245745">
                  <a:moveTo>
                    <a:pt x="490727" y="0"/>
                  </a:moveTo>
                  <a:lnTo>
                    <a:pt x="0" y="0"/>
                  </a:lnTo>
                  <a:lnTo>
                    <a:pt x="0" y="245364"/>
                  </a:lnTo>
                  <a:lnTo>
                    <a:pt x="490727" y="245364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6308597" y="3896105"/>
              <a:ext cx="490855" cy="245745"/>
            </a:xfrm>
            <a:custGeom>
              <a:avLst/>
              <a:gdLst/>
              <a:ahLst/>
              <a:cxnLst/>
              <a:rect l="l" t="t" r="r" b="b"/>
              <a:pathLst>
                <a:path w="490854" h="245745">
                  <a:moveTo>
                    <a:pt x="0" y="245364"/>
                  </a:moveTo>
                  <a:lnTo>
                    <a:pt x="490727" y="245364"/>
                  </a:lnTo>
                  <a:lnTo>
                    <a:pt x="490727" y="0"/>
                  </a:lnTo>
                  <a:lnTo>
                    <a:pt x="0" y="0"/>
                  </a:lnTo>
                  <a:lnTo>
                    <a:pt x="0" y="245364"/>
                  </a:lnTo>
                  <a:close/>
                </a:path>
              </a:pathLst>
            </a:custGeom>
            <a:ln w="25400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1" name="object 101"/>
          <p:cNvSpPr txBox="1"/>
          <p:nvPr/>
        </p:nvSpPr>
        <p:spPr>
          <a:xfrm>
            <a:off x="6330188" y="3883278"/>
            <a:ext cx="446405" cy="25336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133985">
              <a:lnSpc>
                <a:spcPts val="830"/>
              </a:lnSpc>
              <a:spcBef>
                <a:spcPts val="240"/>
              </a:spcBef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IoT </a:t>
            </a:r>
            <a:r>
              <a:rPr dirty="0" sz="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1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nag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6766814" y="2523998"/>
            <a:ext cx="516255" cy="271145"/>
            <a:chOff x="6766814" y="2523998"/>
            <a:chExt cx="516255" cy="271145"/>
          </a:xfrm>
        </p:grpSpPr>
        <p:sp>
          <p:nvSpPr>
            <p:cNvPr id="103" name="object 103"/>
            <p:cNvSpPr/>
            <p:nvPr/>
          </p:nvSpPr>
          <p:spPr>
            <a:xfrm>
              <a:off x="6779514" y="2536698"/>
              <a:ext cx="490855" cy="245745"/>
            </a:xfrm>
            <a:custGeom>
              <a:avLst/>
              <a:gdLst/>
              <a:ahLst/>
              <a:cxnLst/>
              <a:rect l="l" t="t" r="r" b="b"/>
              <a:pathLst>
                <a:path w="490854" h="245744">
                  <a:moveTo>
                    <a:pt x="490727" y="0"/>
                  </a:moveTo>
                  <a:lnTo>
                    <a:pt x="0" y="0"/>
                  </a:lnTo>
                  <a:lnTo>
                    <a:pt x="0" y="245363"/>
                  </a:lnTo>
                  <a:lnTo>
                    <a:pt x="490727" y="245363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6779514" y="2536698"/>
              <a:ext cx="490855" cy="245745"/>
            </a:xfrm>
            <a:custGeom>
              <a:avLst/>
              <a:gdLst/>
              <a:ahLst/>
              <a:cxnLst/>
              <a:rect l="l" t="t" r="r" b="b"/>
              <a:pathLst>
                <a:path w="490854" h="245744">
                  <a:moveTo>
                    <a:pt x="0" y="245363"/>
                  </a:moveTo>
                  <a:lnTo>
                    <a:pt x="490727" y="245363"/>
                  </a:lnTo>
                  <a:lnTo>
                    <a:pt x="490727" y="0"/>
                  </a:lnTo>
                  <a:lnTo>
                    <a:pt x="0" y="0"/>
                  </a:lnTo>
                  <a:lnTo>
                    <a:pt x="0" y="245363"/>
                  </a:lnTo>
                  <a:close/>
                </a:path>
              </a:pathLst>
            </a:custGeom>
            <a:ln w="25400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5" name="object 105"/>
          <p:cNvSpPr txBox="1"/>
          <p:nvPr/>
        </p:nvSpPr>
        <p:spPr>
          <a:xfrm>
            <a:off x="6787388" y="2576576"/>
            <a:ext cx="47561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nce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7361173" y="2523998"/>
            <a:ext cx="661035" cy="383540"/>
            <a:chOff x="7361173" y="2523998"/>
            <a:chExt cx="661035" cy="383540"/>
          </a:xfrm>
        </p:grpSpPr>
        <p:sp>
          <p:nvSpPr>
            <p:cNvPr id="107" name="object 107"/>
            <p:cNvSpPr/>
            <p:nvPr/>
          </p:nvSpPr>
          <p:spPr>
            <a:xfrm>
              <a:off x="7373873" y="2536698"/>
              <a:ext cx="635635" cy="358140"/>
            </a:xfrm>
            <a:custGeom>
              <a:avLst/>
              <a:gdLst/>
              <a:ahLst/>
              <a:cxnLst/>
              <a:rect l="l" t="t" r="r" b="b"/>
              <a:pathLst>
                <a:path w="635634" h="358139">
                  <a:moveTo>
                    <a:pt x="635507" y="0"/>
                  </a:moveTo>
                  <a:lnTo>
                    <a:pt x="0" y="0"/>
                  </a:lnTo>
                  <a:lnTo>
                    <a:pt x="0" y="358139"/>
                  </a:lnTo>
                  <a:lnTo>
                    <a:pt x="635507" y="358139"/>
                  </a:lnTo>
                  <a:lnTo>
                    <a:pt x="635507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7373873" y="2536698"/>
              <a:ext cx="635635" cy="358140"/>
            </a:xfrm>
            <a:custGeom>
              <a:avLst/>
              <a:gdLst/>
              <a:ahLst/>
              <a:cxnLst/>
              <a:rect l="l" t="t" r="r" b="b"/>
              <a:pathLst>
                <a:path w="635634" h="358139">
                  <a:moveTo>
                    <a:pt x="0" y="358139"/>
                  </a:moveTo>
                  <a:lnTo>
                    <a:pt x="635507" y="358139"/>
                  </a:lnTo>
                  <a:lnTo>
                    <a:pt x="635507" y="0"/>
                  </a:lnTo>
                  <a:lnTo>
                    <a:pt x="0" y="0"/>
                  </a:lnTo>
                  <a:lnTo>
                    <a:pt x="0" y="358139"/>
                  </a:lnTo>
                  <a:close/>
                </a:path>
              </a:pathLst>
            </a:custGeom>
            <a:ln w="25400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9" name="object 109"/>
          <p:cNvSpPr txBox="1"/>
          <p:nvPr/>
        </p:nvSpPr>
        <p:spPr>
          <a:xfrm>
            <a:off x="7421118" y="2580258"/>
            <a:ext cx="541655" cy="25336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86360">
              <a:lnSpc>
                <a:spcPts val="830"/>
              </a:lnSpc>
              <a:spcBef>
                <a:spcPts val="240"/>
              </a:spcBef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Quality </a:t>
            </a:r>
            <a:r>
              <a:rPr dirty="0" sz="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4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ur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nce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8668766" y="2523998"/>
            <a:ext cx="2063114" cy="382270"/>
            <a:chOff x="8668766" y="2523998"/>
            <a:chExt cx="2063114" cy="382270"/>
          </a:xfrm>
        </p:grpSpPr>
        <p:sp>
          <p:nvSpPr>
            <p:cNvPr id="111" name="object 111"/>
            <p:cNvSpPr/>
            <p:nvPr/>
          </p:nvSpPr>
          <p:spPr>
            <a:xfrm>
              <a:off x="8681466" y="2536698"/>
              <a:ext cx="2037714" cy="356870"/>
            </a:xfrm>
            <a:custGeom>
              <a:avLst/>
              <a:gdLst/>
              <a:ahLst/>
              <a:cxnLst/>
              <a:rect l="l" t="t" r="r" b="b"/>
              <a:pathLst>
                <a:path w="2037715" h="356869">
                  <a:moveTo>
                    <a:pt x="2037587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2037587" y="356615"/>
                  </a:lnTo>
                  <a:lnTo>
                    <a:pt x="2037587" y="0"/>
                  </a:lnTo>
                  <a:close/>
                </a:path>
              </a:pathLst>
            </a:custGeom>
            <a:solidFill>
              <a:srgbClr val="71A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8681466" y="2536698"/>
              <a:ext cx="2037714" cy="356870"/>
            </a:xfrm>
            <a:custGeom>
              <a:avLst/>
              <a:gdLst/>
              <a:ahLst/>
              <a:cxnLst/>
              <a:rect l="l" t="t" r="r" b="b"/>
              <a:pathLst>
                <a:path w="2037715" h="356869">
                  <a:moveTo>
                    <a:pt x="0" y="356615"/>
                  </a:moveTo>
                  <a:lnTo>
                    <a:pt x="2037587" y="356615"/>
                  </a:lnTo>
                  <a:lnTo>
                    <a:pt x="2037587" y="0"/>
                  </a:lnTo>
                  <a:lnTo>
                    <a:pt x="0" y="0"/>
                  </a:lnTo>
                  <a:lnTo>
                    <a:pt x="0" y="356615"/>
                  </a:lnTo>
                  <a:close/>
                </a:path>
              </a:pathLst>
            </a:custGeom>
            <a:ln w="25400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3" name="object 113"/>
          <p:cNvSpPr txBox="1"/>
          <p:nvPr/>
        </p:nvSpPr>
        <p:spPr>
          <a:xfrm>
            <a:off x="8881998" y="2534767"/>
            <a:ext cx="1637030" cy="318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01650">
              <a:lnSpc>
                <a:spcPct val="12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Mission</a:t>
            </a:r>
            <a:r>
              <a:rPr dirty="0" sz="800" spc="2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TEC 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Homecare</a:t>
            </a:r>
            <a:r>
              <a:rPr dirty="0" sz="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&amp; Site</a:t>
            </a:r>
            <a:r>
              <a:rPr dirty="0" sz="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dirty="0" sz="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Affiliate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7483093" y="2984245"/>
            <a:ext cx="822960" cy="472440"/>
            <a:chOff x="7483093" y="2984245"/>
            <a:chExt cx="822960" cy="472440"/>
          </a:xfrm>
        </p:grpSpPr>
        <p:sp>
          <p:nvSpPr>
            <p:cNvPr id="115" name="object 115"/>
            <p:cNvSpPr/>
            <p:nvPr/>
          </p:nvSpPr>
          <p:spPr>
            <a:xfrm>
              <a:off x="7495793" y="2996945"/>
              <a:ext cx="797560" cy="447040"/>
            </a:xfrm>
            <a:custGeom>
              <a:avLst/>
              <a:gdLst/>
              <a:ahLst/>
              <a:cxnLst/>
              <a:rect l="l" t="t" r="r" b="b"/>
              <a:pathLst>
                <a:path w="797559" h="447039">
                  <a:moveTo>
                    <a:pt x="797051" y="0"/>
                  </a:moveTo>
                  <a:lnTo>
                    <a:pt x="0" y="0"/>
                  </a:lnTo>
                  <a:lnTo>
                    <a:pt x="0" y="446531"/>
                  </a:lnTo>
                  <a:lnTo>
                    <a:pt x="797051" y="446531"/>
                  </a:lnTo>
                  <a:lnTo>
                    <a:pt x="797051" y="0"/>
                  </a:lnTo>
                  <a:close/>
                </a:path>
              </a:pathLst>
            </a:custGeom>
            <a:solidFill>
              <a:srgbClr val="71A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7495793" y="2996945"/>
              <a:ext cx="797560" cy="447040"/>
            </a:xfrm>
            <a:custGeom>
              <a:avLst/>
              <a:gdLst/>
              <a:ahLst/>
              <a:cxnLst/>
              <a:rect l="l" t="t" r="r" b="b"/>
              <a:pathLst>
                <a:path w="797559" h="447039">
                  <a:moveTo>
                    <a:pt x="0" y="446531"/>
                  </a:moveTo>
                  <a:lnTo>
                    <a:pt x="797051" y="446531"/>
                  </a:lnTo>
                  <a:lnTo>
                    <a:pt x="797051" y="0"/>
                  </a:lnTo>
                  <a:lnTo>
                    <a:pt x="0" y="0"/>
                  </a:lnTo>
                  <a:lnTo>
                    <a:pt x="0" y="446531"/>
                  </a:lnTo>
                  <a:close/>
                </a:path>
              </a:pathLst>
            </a:custGeom>
            <a:ln w="25400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7" name="object 117"/>
          <p:cNvSpPr txBox="1"/>
          <p:nvPr/>
        </p:nvSpPr>
        <p:spPr>
          <a:xfrm>
            <a:off x="7635620" y="2986887"/>
            <a:ext cx="518159" cy="42354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32384" indent="15240">
              <a:lnSpc>
                <a:spcPct val="100000"/>
              </a:lnSpc>
              <a:spcBef>
                <a:spcPts val="290"/>
              </a:spcBef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Manager</a:t>
            </a:r>
            <a:endParaRPr sz="800">
              <a:latin typeface="Arial"/>
              <a:cs typeface="Arial"/>
            </a:endParaRPr>
          </a:p>
          <a:p>
            <a:pPr marL="12700" marR="5080" indent="19685">
              <a:lnSpc>
                <a:spcPts val="830"/>
              </a:lnSpc>
              <a:spcBef>
                <a:spcPts val="330"/>
              </a:spcBef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Business </a:t>
            </a:r>
            <a:r>
              <a:rPr dirty="0" sz="8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Deve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oper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18" name="object 118"/>
          <p:cNvGrpSpPr/>
          <p:nvPr/>
        </p:nvGrpSpPr>
        <p:grpSpPr>
          <a:xfrm>
            <a:off x="8383778" y="2984245"/>
            <a:ext cx="1106170" cy="340995"/>
            <a:chOff x="8383778" y="2984245"/>
            <a:chExt cx="1106170" cy="340995"/>
          </a:xfrm>
        </p:grpSpPr>
        <p:sp>
          <p:nvSpPr>
            <p:cNvPr id="119" name="object 119"/>
            <p:cNvSpPr/>
            <p:nvPr/>
          </p:nvSpPr>
          <p:spPr>
            <a:xfrm>
              <a:off x="8396478" y="2996945"/>
              <a:ext cx="1080770" cy="315595"/>
            </a:xfrm>
            <a:custGeom>
              <a:avLst/>
              <a:gdLst/>
              <a:ahLst/>
              <a:cxnLst/>
              <a:rect l="l" t="t" r="r" b="b"/>
              <a:pathLst>
                <a:path w="1080770" h="315595">
                  <a:moveTo>
                    <a:pt x="1080516" y="0"/>
                  </a:moveTo>
                  <a:lnTo>
                    <a:pt x="0" y="0"/>
                  </a:lnTo>
                  <a:lnTo>
                    <a:pt x="0" y="315467"/>
                  </a:lnTo>
                  <a:lnTo>
                    <a:pt x="1080516" y="315467"/>
                  </a:lnTo>
                  <a:lnTo>
                    <a:pt x="1080516" y="0"/>
                  </a:lnTo>
                  <a:close/>
                </a:path>
              </a:pathLst>
            </a:custGeom>
            <a:solidFill>
              <a:srgbClr val="71A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8396478" y="2996945"/>
              <a:ext cx="1080770" cy="315595"/>
            </a:xfrm>
            <a:custGeom>
              <a:avLst/>
              <a:gdLst/>
              <a:ahLst/>
              <a:cxnLst/>
              <a:rect l="l" t="t" r="r" b="b"/>
              <a:pathLst>
                <a:path w="1080770" h="315595">
                  <a:moveTo>
                    <a:pt x="0" y="315467"/>
                  </a:moveTo>
                  <a:lnTo>
                    <a:pt x="1080516" y="315467"/>
                  </a:lnTo>
                  <a:lnTo>
                    <a:pt x="1080516" y="0"/>
                  </a:lnTo>
                  <a:lnTo>
                    <a:pt x="0" y="0"/>
                  </a:lnTo>
                  <a:lnTo>
                    <a:pt x="0" y="315467"/>
                  </a:lnTo>
                  <a:close/>
                </a:path>
              </a:pathLst>
            </a:custGeom>
            <a:ln w="25399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1" name="object 121"/>
          <p:cNvSpPr txBox="1"/>
          <p:nvPr/>
        </p:nvSpPr>
        <p:spPr>
          <a:xfrm>
            <a:off x="8422640" y="3017901"/>
            <a:ext cx="1027430" cy="25336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65405" marR="5080" indent="-53340">
              <a:lnSpc>
                <a:spcPts val="830"/>
              </a:lnSpc>
              <a:spcBef>
                <a:spcPts val="240"/>
              </a:spcBef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rn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onal</a:t>
            </a:r>
            <a:r>
              <a:rPr dirty="0" sz="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l  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dirty="0" sz="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Coordinator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8653526" y="3401821"/>
            <a:ext cx="857885" cy="474980"/>
            <a:chOff x="8653526" y="3401821"/>
            <a:chExt cx="857885" cy="474980"/>
          </a:xfrm>
        </p:grpSpPr>
        <p:sp>
          <p:nvSpPr>
            <p:cNvPr id="123" name="object 123"/>
            <p:cNvSpPr/>
            <p:nvPr/>
          </p:nvSpPr>
          <p:spPr>
            <a:xfrm>
              <a:off x="8666226" y="3414521"/>
              <a:ext cx="832485" cy="449580"/>
            </a:xfrm>
            <a:custGeom>
              <a:avLst/>
              <a:gdLst/>
              <a:ahLst/>
              <a:cxnLst/>
              <a:rect l="l" t="t" r="r" b="b"/>
              <a:pathLst>
                <a:path w="832484" h="449579">
                  <a:moveTo>
                    <a:pt x="832103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832103" y="449579"/>
                  </a:lnTo>
                  <a:lnTo>
                    <a:pt x="832103" y="0"/>
                  </a:lnTo>
                  <a:close/>
                </a:path>
              </a:pathLst>
            </a:custGeom>
            <a:solidFill>
              <a:srgbClr val="71A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8666226" y="3414521"/>
              <a:ext cx="832485" cy="449580"/>
            </a:xfrm>
            <a:custGeom>
              <a:avLst/>
              <a:gdLst/>
              <a:ahLst/>
              <a:cxnLst/>
              <a:rect l="l" t="t" r="r" b="b"/>
              <a:pathLst>
                <a:path w="832484" h="449579">
                  <a:moveTo>
                    <a:pt x="0" y="449579"/>
                  </a:moveTo>
                  <a:lnTo>
                    <a:pt x="832103" y="449579"/>
                  </a:lnTo>
                  <a:lnTo>
                    <a:pt x="832103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25400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5" name="object 125"/>
          <p:cNvSpPr txBox="1"/>
          <p:nvPr/>
        </p:nvSpPr>
        <p:spPr>
          <a:xfrm>
            <a:off x="8692642" y="3451097"/>
            <a:ext cx="778510" cy="3587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ctr" marL="12700" marR="5080" indent="635">
              <a:lnSpc>
                <a:spcPts val="830"/>
              </a:lnSpc>
              <a:spcBef>
                <a:spcPts val="240"/>
              </a:spcBef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Local </a:t>
            </a:r>
            <a:r>
              <a:rPr dirty="0" sz="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ubcon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ors  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affiliates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9566402" y="2984245"/>
            <a:ext cx="1212850" cy="271145"/>
            <a:chOff x="9566402" y="2984245"/>
            <a:chExt cx="1212850" cy="271145"/>
          </a:xfrm>
        </p:grpSpPr>
        <p:sp>
          <p:nvSpPr>
            <p:cNvPr id="127" name="object 127"/>
            <p:cNvSpPr/>
            <p:nvPr/>
          </p:nvSpPr>
          <p:spPr>
            <a:xfrm>
              <a:off x="9579102" y="2996945"/>
              <a:ext cx="1187450" cy="245745"/>
            </a:xfrm>
            <a:custGeom>
              <a:avLst/>
              <a:gdLst/>
              <a:ahLst/>
              <a:cxnLst/>
              <a:rect l="l" t="t" r="r" b="b"/>
              <a:pathLst>
                <a:path w="1187450" h="245744">
                  <a:moveTo>
                    <a:pt x="1187196" y="0"/>
                  </a:moveTo>
                  <a:lnTo>
                    <a:pt x="0" y="0"/>
                  </a:lnTo>
                  <a:lnTo>
                    <a:pt x="0" y="245363"/>
                  </a:lnTo>
                  <a:lnTo>
                    <a:pt x="1187196" y="245363"/>
                  </a:lnTo>
                  <a:lnTo>
                    <a:pt x="1187196" y="0"/>
                  </a:lnTo>
                  <a:close/>
                </a:path>
              </a:pathLst>
            </a:custGeom>
            <a:solidFill>
              <a:srgbClr val="71A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9579102" y="2996945"/>
              <a:ext cx="1187450" cy="245745"/>
            </a:xfrm>
            <a:custGeom>
              <a:avLst/>
              <a:gdLst/>
              <a:ahLst/>
              <a:cxnLst/>
              <a:rect l="l" t="t" r="r" b="b"/>
              <a:pathLst>
                <a:path w="1187450" h="245744">
                  <a:moveTo>
                    <a:pt x="0" y="245363"/>
                  </a:moveTo>
                  <a:lnTo>
                    <a:pt x="1187196" y="245363"/>
                  </a:lnTo>
                  <a:lnTo>
                    <a:pt x="1187196" y="0"/>
                  </a:lnTo>
                  <a:lnTo>
                    <a:pt x="0" y="0"/>
                  </a:lnTo>
                  <a:lnTo>
                    <a:pt x="0" y="245363"/>
                  </a:lnTo>
                  <a:close/>
                </a:path>
              </a:pathLst>
            </a:custGeom>
            <a:ln w="25400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9" name="object 129"/>
          <p:cNvSpPr txBox="1"/>
          <p:nvPr/>
        </p:nvSpPr>
        <p:spPr>
          <a:xfrm>
            <a:off x="9679685" y="2982849"/>
            <a:ext cx="991869" cy="25336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201295" marR="5080" indent="-189230">
              <a:lnSpc>
                <a:spcPts val="830"/>
              </a:lnSpc>
              <a:spcBef>
                <a:spcPts val="240"/>
              </a:spcBef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dirty="0" sz="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Clinical</a:t>
            </a:r>
            <a:r>
              <a:rPr dirty="0" sz="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Study </a:t>
            </a:r>
            <a:r>
              <a:rPr dirty="0" sz="8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Coordinator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9863581" y="3331717"/>
            <a:ext cx="871219" cy="455295"/>
            <a:chOff x="9863581" y="3331717"/>
            <a:chExt cx="871219" cy="455295"/>
          </a:xfrm>
        </p:grpSpPr>
        <p:sp>
          <p:nvSpPr>
            <p:cNvPr id="131" name="object 131"/>
            <p:cNvSpPr/>
            <p:nvPr/>
          </p:nvSpPr>
          <p:spPr>
            <a:xfrm>
              <a:off x="9876281" y="3344417"/>
              <a:ext cx="845819" cy="429895"/>
            </a:xfrm>
            <a:custGeom>
              <a:avLst/>
              <a:gdLst/>
              <a:ahLst/>
              <a:cxnLst/>
              <a:rect l="l" t="t" r="r" b="b"/>
              <a:pathLst>
                <a:path w="845820" h="429895">
                  <a:moveTo>
                    <a:pt x="845820" y="0"/>
                  </a:moveTo>
                  <a:lnTo>
                    <a:pt x="0" y="0"/>
                  </a:lnTo>
                  <a:lnTo>
                    <a:pt x="0" y="429767"/>
                  </a:lnTo>
                  <a:lnTo>
                    <a:pt x="845820" y="429767"/>
                  </a:lnTo>
                  <a:lnTo>
                    <a:pt x="845820" y="0"/>
                  </a:lnTo>
                  <a:close/>
                </a:path>
              </a:pathLst>
            </a:custGeom>
            <a:solidFill>
              <a:srgbClr val="71A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9876281" y="3344417"/>
              <a:ext cx="845819" cy="429895"/>
            </a:xfrm>
            <a:custGeom>
              <a:avLst/>
              <a:gdLst/>
              <a:ahLst/>
              <a:cxnLst/>
              <a:rect l="l" t="t" r="r" b="b"/>
              <a:pathLst>
                <a:path w="845820" h="429895">
                  <a:moveTo>
                    <a:pt x="0" y="429767"/>
                  </a:moveTo>
                  <a:lnTo>
                    <a:pt x="845820" y="429767"/>
                  </a:lnTo>
                  <a:lnTo>
                    <a:pt x="845820" y="0"/>
                  </a:lnTo>
                  <a:lnTo>
                    <a:pt x="0" y="0"/>
                  </a:lnTo>
                  <a:lnTo>
                    <a:pt x="0" y="429767"/>
                  </a:lnTo>
                  <a:close/>
                </a:path>
              </a:pathLst>
            </a:custGeom>
            <a:ln w="25400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3" name="object 133"/>
          <p:cNvSpPr txBox="1"/>
          <p:nvPr/>
        </p:nvSpPr>
        <p:spPr>
          <a:xfrm>
            <a:off x="10104246" y="3423665"/>
            <a:ext cx="38925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Clinical</a:t>
            </a:r>
            <a:endParaRPr sz="8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9870693" y="3528821"/>
            <a:ext cx="85725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Nurses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35" name="object 135"/>
          <p:cNvGrpSpPr/>
          <p:nvPr/>
        </p:nvGrpSpPr>
        <p:grpSpPr>
          <a:xfrm>
            <a:off x="9863581" y="3865117"/>
            <a:ext cx="656590" cy="271145"/>
            <a:chOff x="9863581" y="3865117"/>
            <a:chExt cx="656590" cy="271145"/>
          </a:xfrm>
        </p:grpSpPr>
        <p:sp>
          <p:nvSpPr>
            <p:cNvPr id="136" name="object 136"/>
            <p:cNvSpPr/>
            <p:nvPr/>
          </p:nvSpPr>
          <p:spPr>
            <a:xfrm>
              <a:off x="9876281" y="3877817"/>
              <a:ext cx="631190" cy="245745"/>
            </a:xfrm>
            <a:custGeom>
              <a:avLst/>
              <a:gdLst/>
              <a:ahLst/>
              <a:cxnLst/>
              <a:rect l="l" t="t" r="r" b="b"/>
              <a:pathLst>
                <a:path w="631190" h="245745">
                  <a:moveTo>
                    <a:pt x="630935" y="0"/>
                  </a:moveTo>
                  <a:lnTo>
                    <a:pt x="0" y="0"/>
                  </a:lnTo>
                  <a:lnTo>
                    <a:pt x="0" y="245363"/>
                  </a:lnTo>
                  <a:lnTo>
                    <a:pt x="630935" y="245363"/>
                  </a:lnTo>
                  <a:lnTo>
                    <a:pt x="630935" y="0"/>
                  </a:lnTo>
                  <a:close/>
                </a:path>
              </a:pathLst>
            </a:custGeom>
            <a:solidFill>
              <a:srgbClr val="71A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9876281" y="3877817"/>
              <a:ext cx="631190" cy="245745"/>
            </a:xfrm>
            <a:custGeom>
              <a:avLst/>
              <a:gdLst/>
              <a:ahLst/>
              <a:cxnLst/>
              <a:rect l="l" t="t" r="r" b="b"/>
              <a:pathLst>
                <a:path w="631190" h="245745">
                  <a:moveTo>
                    <a:pt x="0" y="245363"/>
                  </a:moveTo>
                  <a:lnTo>
                    <a:pt x="630935" y="245363"/>
                  </a:lnTo>
                  <a:lnTo>
                    <a:pt x="630935" y="0"/>
                  </a:lnTo>
                  <a:lnTo>
                    <a:pt x="0" y="0"/>
                  </a:lnTo>
                  <a:lnTo>
                    <a:pt x="0" y="245363"/>
                  </a:lnTo>
                  <a:close/>
                </a:path>
              </a:pathLst>
            </a:custGeom>
            <a:ln w="25400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8" name="object 138"/>
          <p:cNvSpPr txBox="1"/>
          <p:nvPr/>
        </p:nvSpPr>
        <p:spPr>
          <a:xfrm>
            <a:off x="9962133" y="3864609"/>
            <a:ext cx="459105" cy="25336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123189">
              <a:lnSpc>
                <a:spcPts val="830"/>
              </a:lnSpc>
              <a:spcBef>
                <a:spcPts val="240"/>
              </a:spcBef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Site </a:t>
            </a:r>
            <a:r>
              <a:rPr dirty="0" sz="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1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oni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ors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39" name="object 139"/>
          <p:cNvGrpSpPr/>
          <p:nvPr/>
        </p:nvGrpSpPr>
        <p:grpSpPr>
          <a:xfrm>
            <a:off x="9868154" y="4180585"/>
            <a:ext cx="972185" cy="476884"/>
            <a:chOff x="9868154" y="4180585"/>
            <a:chExt cx="972185" cy="476884"/>
          </a:xfrm>
        </p:grpSpPr>
        <p:sp>
          <p:nvSpPr>
            <p:cNvPr id="140" name="object 140"/>
            <p:cNvSpPr/>
            <p:nvPr/>
          </p:nvSpPr>
          <p:spPr>
            <a:xfrm>
              <a:off x="9880854" y="4193285"/>
              <a:ext cx="946785" cy="451484"/>
            </a:xfrm>
            <a:custGeom>
              <a:avLst/>
              <a:gdLst/>
              <a:ahLst/>
              <a:cxnLst/>
              <a:rect l="l" t="t" r="r" b="b"/>
              <a:pathLst>
                <a:path w="946784" h="451485">
                  <a:moveTo>
                    <a:pt x="946403" y="0"/>
                  </a:moveTo>
                  <a:lnTo>
                    <a:pt x="0" y="0"/>
                  </a:lnTo>
                  <a:lnTo>
                    <a:pt x="0" y="451104"/>
                  </a:lnTo>
                  <a:lnTo>
                    <a:pt x="946403" y="451104"/>
                  </a:lnTo>
                  <a:lnTo>
                    <a:pt x="946403" y="0"/>
                  </a:lnTo>
                  <a:close/>
                </a:path>
              </a:pathLst>
            </a:custGeom>
            <a:solidFill>
              <a:srgbClr val="71A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9880854" y="4193285"/>
              <a:ext cx="946785" cy="451484"/>
            </a:xfrm>
            <a:custGeom>
              <a:avLst/>
              <a:gdLst/>
              <a:ahLst/>
              <a:cxnLst/>
              <a:rect l="l" t="t" r="r" b="b"/>
              <a:pathLst>
                <a:path w="946784" h="451485">
                  <a:moveTo>
                    <a:pt x="0" y="451104"/>
                  </a:moveTo>
                  <a:lnTo>
                    <a:pt x="946403" y="451104"/>
                  </a:lnTo>
                  <a:lnTo>
                    <a:pt x="946403" y="0"/>
                  </a:lnTo>
                  <a:lnTo>
                    <a:pt x="0" y="0"/>
                  </a:lnTo>
                  <a:lnTo>
                    <a:pt x="0" y="451104"/>
                  </a:lnTo>
                  <a:close/>
                </a:path>
              </a:pathLst>
            </a:custGeom>
            <a:ln w="25400">
              <a:solidFill>
                <a:srgbClr val="FFEA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2" name="object 142"/>
          <p:cNvSpPr txBox="1"/>
          <p:nvPr/>
        </p:nvSpPr>
        <p:spPr>
          <a:xfrm>
            <a:off x="9926193" y="4282897"/>
            <a:ext cx="856615" cy="2540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0480">
              <a:lnSpc>
                <a:spcPts val="894"/>
              </a:lnSpc>
              <a:spcBef>
                <a:spcPts val="105"/>
              </a:spcBef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Ex</a:t>
            </a: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rn</a:t>
            </a: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894"/>
              </a:lnSpc>
            </a:pP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5" b="1">
                <a:solidFill>
                  <a:srgbClr val="FFFFFF"/>
                </a:solidFill>
                <a:latin typeface="Arial"/>
                <a:cs typeface="Arial"/>
              </a:rPr>
              <a:t>Nurses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43" name="object 143"/>
          <p:cNvGrpSpPr/>
          <p:nvPr/>
        </p:nvGrpSpPr>
        <p:grpSpPr>
          <a:xfrm>
            <a:off x="1348739" y="4861559"/>
            <a:ext cx="931544" cy="1828800"/>
            <a:chOff x="1348739" y="4861559"/>
            <a:chExt cx="931544" cy="1828800"/>
          </a:xfrm>
        </p:grpSpPr>
        <p:pic>
          <p:nvPicPr>
            <p:cNvPr id="144" name="object 14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5503" y="4861559"/>
              <a:ext cx="914399" cy="914399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8739" y="5775959"/>
              <a:ext cx="914399" cy="914400"/>
            </a:xfrm>
            <a:prstGeom prst="rect">
              <a:avLst/>
            </a:prstGeom>
          </p:spPr>
        </p:pic>
      </p:grpSp>
      <p:grpSp>
        <p:nvGrpSpPr>
          <p:cNvPr id="146" name="object 146"/>
          <p:cNvGrpSpPr/>
          <p:nvPr/>
        </p:nvGrpSpPr>
        <p:grpSpPr>
          <a:xfrm>
            <a:off x="1549908" y="1973579"/>
            <a:ext cx="8742045" cy="2821305"/>
            <a:chOff x="1549908" y="1973579"/>
            <a:chExt cx="8742045" cy="2821305"/>
          </a:xfrm>
        </p:grpSpPr>
        <p:pic>
          <p:nvPicPr>
            <p:cNvPr id="147" name="object 14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9908" y="4218431"/>
              <a:ext cx="576072" cy="576071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31579" y="1973579"/>
              <a:ext cx="1459992" cy="388620"/>
            </a:xfrm>
            <a:prstGeom prst="rect">
              <a:avLst/>
            </a:prstGeom>
          </p:spPr>
        </p:pic>
      </p:grpSp>
      <p:sp>
        <p:nvSpPr>
          <p:cNvPr id="149" name="object 149"/>
          <p:cNvSpPr txBox="1"/>
          <p:nvPr/>
        </p:nvSpPr>
        <p:spPr>
          <a:xfrm>
            <a:off x="2535173" y="4308728"/>
            <a:ext cx="165798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solidFill>
                  <a:srgbClr val="9966FF"/>
                </a:solidFill>
                <a:latin typeface="Verdana"/>
                <a:cs typeface="Verdana"/>
              </a:rPr>
              <a:t>2</a:t>
            </a:r>
            <a:r>
              <a:rPr dirty="0" sz="2300" spc="-95">
                <a:solidFill>
                  <a:srgbClr val="9966FF"/>
                </a:solidFill>
                <a:latin typeface="Verdana"/>
                <a:cs typeface="Verdana"/>
              </a:rPr>
              <a:t> </a:t>
            </a:r>
            <a:r>
              <a:rPr dirty="0" sz="2300" spc="-5">
                <a:solidFill>
                  <a:srgbClr val="9966FF"/>
                </a:solidFill>
                <a:latin typeface="Verdana"/>
                <a:cs typeface="Verdana"/>
              </a:rPr>
              <a:t>Founders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2364485" y="5039105"/>
            <a:ext cx="7286625" cy="1454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solidFill>
                  <a:srgbClr val="9966FF"/>
                </a:solidFill>
                <a:latin typeface="Verdana"/>
                <a:cs typeface="Verdana"/>
              </a:rPr>
              <a:t>24</a:t>
            </a:r>
            <a:r>
              <a:rPr dirty="0" sz="2300" spc="-30">
                <a:solidFill>
                  <a:srgbClr val="9966FF"/>
                </a:solidFill>
                <a:latin typeface="Verdana"/>
                <a:cs typeface="Verdana"/>
              </a:rPr>
              <a:t> </a:t>
            </a:r>
            <a:r>
              <a:rPr dirty="0" sz="2300" spc="-10">
                <a:solidFill>
                  <a:srgbClr val="9966FF"/>
                </a:solidFill>
                <a:latin typeface="Verdana"/>
                <a:cs typeface="Verdana"/>
              </a:rPr>
              <a:t>Popsi</a:t>
            </a:r>
            <a:r>
              <a:rPr dirty="0" sz="2300" spc="-25">
                <a:solidFill>
                  <a:srgbClr val="9966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9966FF"/>
                </a:solidFill>
                <a:latin typeface="Verdana"/>
                <a:cs typeface="Verdana"/>
              </a:rPr>
              <a:t>Cube</a:t>
            </a:r>
            <a:r>
              <a:rPr dirty="0" sz="2300" spc="-35">
                <a:solidFill>
                  <a:srgbClr val="9966FF"/>
                </a:solidFill>
                <a:latin typeface="Verdana"/>
                <a:cs typeface="Verdana"/>
              </a:rPr>
              <a:t> </a:t>
            </a:r>
            <a:r>
              <a:rPr dirty="0" sz="2300" spc="-5">
                <a:solidFill>
                  <a:srgbClr val="9966FF"/>
                </a:solidFill>
                <a:latin typeface="Verdana"/>
                <a:cs typeface="Verdana"/>
              </a:rPr>
              <a:t>employees</a:t>
            </a:r>
            <a:endParaRPr sz="23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8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2325"/>
              </a:spcBef>
            </a:pPr>
            <a:r>
              <a:rPr dirty="0" sz="2300">
                <a:solidFill>
                  <a:srgbClr val="9966FF"/>
                </a:solidFill>
                <a:latin typeface="Verdana"/>
                <a:cs typeface="Verdana"/>
              </a:rPr>
              <a:t>28</a:t>
            </a:r>
            <a:r>
              <a:rPr dirty="0" sz="2300" spc="-10">
                <a:solidFill>
                  <a:srgbClr val="9966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9966FF"/>
                </a:solidFill>
                <a:latin typeface="Verdana"/>
                <a:cs typeface="Verdana"/>
              </a:rPr>
              <a:t>Mission</a:t>
            </a:r>
            <a:r>
              <a:rPr dirty="0" sz="2300" spc="-25">
                <a:solidFill>
                  <a:srgbClr val="9966FF"/>
                </a:solidFill>
                <a:latin typeface="Verdana"/>
                <a:cs typeface="Verdana"/>
              </a:rPr>
              <a:t> </a:t>
            </a:r>
            <a:r>
              <a:rPr dirty="0" sz="2300" spc="-5">
                <a:solidFill>
                  <a:srgbClr val="9966FF"/>
                </a:solidFill>
                <a:latin typeface="Verdana"/>
                <a:cs typeface="Verdana"/>
              </a:rPr>
              <a:t>TEC</a:t>
            </a:r>
            <a:r>
              <a:rPr dirty="0" sz="2300" spc="-25">
                <a:solidFill>
                  <a:srgbClr val="9966FF"/>
                </a:solidFill>
                <a:latin typeface="Verdana"/>
                <a:cs typeface="Verdana"/>
              </a:rPr>
              <a:t> </a:t>
            </a:r>
            <a:r>
              <a:rPr dirty="0" sz="2300" spc="-5">
                <a:solidFill>
                  <a:srgbClr val="9966FF"/>
                </a:solidFill>
                <a:latin typeface="Verdana"/>
                <a:cs typeface="Verdana"/>
              </a:rPr>
              <a:t>employees</a:t>
            </a:r>
            <a:r>
              <a:rPr dirty="0" sz="2300" spc="-10">
                <a:solidFill>
                  <a:srgbClr val="9966FF"/>
                </a:solidFill>
                <a:latin typeface="Verdana"/>
                <a:cs typeface="Verdana"/>
              </a:rPr>
              <a:t> </a:t>
            </a:r>
            <a:r>
              <a:rPr dirty="0" sz="2300" spc="-5">
                <a:solidFill>
                  <a:srgbClr val="9966FF"/>
                </a:solidFill>
                <a:latin typeface="Verdana"/>
                <a:cs typeface="Verdana"/>
              </a:rPr>
              <a:t>(4</a:t>
            </a:r>
            <a:r>
              <a:rPr dirty="0" sz="2300">
                <a:solidFill>
                  <a:srgbClr val="9966FF"/>
                </a:solidFill>
                <a:latin typeface="Verdana"/>
                <a:cs typeface="Verdana"/>
              </a:rPr>
              <a:t> full</a:t>
            </a:r>
            <a:r>
              <a:rPr dirty="0" sz="2300" spc="-35">
                <a:solidFill>
                  <a:srgbClr val="9966FF"/>
                </a:solidFill>
                <a:latin typeface="Verdana"/>
                <a:cs typeface="Verdana"/>
              </a:rPr>
              <a:t> </a:t>
            </a:r>
            <a:r>
              <a:rPr dirty="0" sz="2300" spc="-5">
                <a:solidFill>
                  <a:srgbClr val="9966FF"/>
                </a:solidFill>
                <a:latin typeface="Verdana"/>
                <a:cs typeface="Verdana"/>
              </a:rPr>
              <a:t>time/part</a:t>
            </a:r>
            <a:r>
              <a:rPr dirty="0" sz="2300" spc="5">
                <a:solidFill>
                  <a:srgbClr val="9966FF"/>
                </a:solidFill>
                <a:latin typeface="Verdana"/>
                <a:cs typeface="Verdana"/>
              </a:rPr>
              <a:t> </a:t>
            </a:r>
            <a:r>
              <a:rPr dirty="0" sz="2300" spc="-5">
                <a:solidFill>
                  <a:srgbClr val="9966FF"/>
                </a:solidFill>
                <a:latin typeface="Verdana"/>
                <a:cs typeface="Verdana"/>
              </a:rPr>
              <a:t>time)</a:t>
            </a:r>
            <a:endParaRPr sz="2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F84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Fabrice Beauchene</dc:creator>
  <dc:title>Agile clinical &amp; digital CLINICAL RESEARCH Organisation</dc:title>
  <dcterms:created xsi:type="dcterms:W3CDTF">2023-02-23T12:14:47Z</dcterms:created>
  <dcterms:modified xsi:type="dcterms:W3CDTF">2023-02-23T12:14:47Z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2023-02-09T00:00:00Z</vt:filetime>
  </property>
  <property fmtid="{D5CDD505-2E9C-101B-9397-08002B2CF9AE}" pid="3" name="Creator">
    <vt:lpwstr>Microsoft® PowerPoint® 2021</vt:lpwstr>
  </property>
  <property fmtid="{D5CDD505-2E9C-101B-9397-08002B2CF9AE}" pid="4" name="LastSaved">
    <vt:filetime>2023-02-23T00:00:00Z</vt:filetime>
  </property>
</Properties>
</file>